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Lst>
  <p:sldSz cy="5143500" cx="9144000"/>
  <p:notesSz cx="6858000" cy="9144000"/>
  <p:embeddedFontLst>
    <p:embeddedFont>
      <p:font typeface="Montserrat"/>
      <p:regular r:id="rId77"/>
      <p:bold r:id="rId78"/>
      <p:italic r:id="rId79"/>
      <p:boldItalic r:id="rId80"/>
    </p:embeddedFont>
    <p:embeddedFont>
      <p:font typeface="Google Sans"/>
      <p:regular r:id="rId81"/>
      <p:bold r:id="rId82"/>
      <p:italic r:id="rId83"/>
      <p:boldItalic r:id="rId84"/>
    </p:embeddedFont>
    <p:embeddedFont>
      <p:font typeface="Helvetica Neue Light"/>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4076">
          <p15:clr>
            <a:srgbClr val="A4A3A4"/>
          </p15:clr>
        </p15:guide>
        <p15:guide id="3" pos="1368">
          <p15:clr>
            <a:srgbClr val="9AA0A6"/>
          </p15:clr>
        </p15:guide>
        <p15:guide id="4" pos="672">
          <p15:clr>
            <a:srgbClr val="9AA0A6"/>
          </p15:clr>
        </p15:guide>
        <p15:guide id="5" orient="horz" pos="2954">
          <p15:clr>
            <a:srgbClr val="9AA0A6"/>
          </p15:clr>
        </p15:guide>
        <p15:guide id="6" orient="horz" pos="917">
          <p15:clr>
            <a:srgbClr val="9AA0A6"/>
          </p15:clr>
        </p15:guide>
        <p15:guide id="7" pos="5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4076"/>
        <p:guide pos="1368"/>
        <p:guide pos="672"/>
        <p:guide pos="2954" orient="horz"/>
        <p:guide pos="917" orient="horz"/>
        <p:guide pos="51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GoogleSans-boldItalic.fntdata"/><Relationship Id="rId83" Type="http://schemas.openxmlformats.org/officeDocument/2006/relationships/font" Target="fonts/GoogleSans-italic.fntdata"/><Relationship Id="rId42" Type="http://schemas.openxmlformats.org/officeDocument/2006/relationships/slide" Target="slides/slide37.xml"/><Relationship Id="rId86" Type="http://schemas.openxmlformats.org/officeDocument/2006/relationships/font" Target="fonts/HelveticaNeueLight-bold.fntdata"/><Relationship Id="rId41" Type="http://schemas.openxmlformats.org/officeDocument/2006/relationships/slide" Target="slides/slide36.xml"/><Relationship Id="rId85" Type="http://schemas.openxmlformats.org/officeDocument/2006/relationships/font" Target="fonts/HelveticaNeueLight-regular.fntdata"/><Relationship Id="rId44" Type="http://schemas.openxmlformats.org/officeDocument/2006/relationships/slide" Target="slides/slide39.xml"/><Relationship Id="rId88" Type="http://schemas.openxmlformats.org/officeDocument/2006/relationships/font" Target="fonts/HelveticaNeueLight-boldItalic.fntdata"/><Relationship Id="rId43" Type="http://schemas.openxmlformats.org/officeDocument/2006/relationships/slide" Target="slides/slide38.xml"/><Relationship Id="rId87" Type="http://schemas.openxmlformats.org/officeDocument/2006/relationships/font" Target="fonts/HelveticaNeueLight-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Montserrat-boldItalic.fntdata"/><Relationship Id="rId82" Type="http://schemas.openxmlformats.org/officeDocument/2006/relationships/font" Target="fonts/GoogleSans-bold.fntdata"/><Relationship Id="rId81" Type="http://schemas.openxmlformats.org/officeDocument/2006/relationships/font" Target="fonts/Google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Montserrat-regular.fntdata"/><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Montserrat-italic.fntdata"/><Relationship Id="rId34" Type="http://schemas.openxmlformats.org/officeDocument/2006/relationships/slide" Target="slides/slide29.xml"/><Relationship Id="rId78" Type="http://schemas.openxmlformats.org/officeDocument/2006/relationships/font" Target="fonts/Montserrat-bold.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corp/drive/folders/1I5K4Jl6uvGbQjTfU8cG1047WKznFbV7Q" TargetMode="External"/><Relationship Id="rId3" Type="http://schemas.openxmlformats.org/officeDocument/2006/relationships/slide" Target="/ppt/slides/slide53.xml"/><Relationship Id="rId4" Type="http://schemas.openxmlformats.org/officeDocument/2006/relationships/hyperlink" Target="https://docs.google.com/document/d/1-1CjyBnCDVF05cXj18DtMRpmpLca1yZb/edit?usp=sharing&amp;ouid=117965188176446251131&amp;rtpof=true&amp;sd=true" TargetMode="External"/><Relationship Id="rId5" Type="http://schemas.openxmlformats.org/officeDocument/2006/relationships/hyperlink" Target="https://docs.google.com/document/d/1-1CjyBnCDVF05cXj18DtMRpmpLca1yZb/edit?usp=sharing&amp;ouid=117965188176446251131&amp;rtpof=true&amp;sd=tru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corp/drive/folders/1Rs6gXS8ozwl09IsEk81g--GpnI-pftAI" TargetMode="External"/><Relationship Id="rId3" Type="http://schemas.openxmlformats.org/officeDocument/2006/relationships/hyperlink" Target="https://drive.google.com/corp/drive/folders/1bSfAx6xZgwOQp_AiD2Q3qiQhEU-T4lOF" TargetMode="External"/><Relationship Id="rId4" Type="http://schemas.openxmlformats.org/officeDocument/2006/relationships/hyperlink" Target="https://drive.google.com/corp/drive/folders/1eyn7AQvEW2untBkXoD62LX1xZ3a-eBh0"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1CjyBnCDVF05cXj18DtMRpmpLca1yZb/edit#"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10a12eb5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10a12eb5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f39d4fd6d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f39d4fd6d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Walking past a drape (top left) into a covered, fairly dark room</a:t>
            </a:r>
            <a:endParaRPr/>
          </a:p>
          <a:p>
            <a:pPr indent="-298450" lvl="0" marL="457200" rtl="0" algn="l">
              <a:spcBef>
                <a:spcPts val="0"/>
              </a:spcBef>
              <a:spcAft>
                <a:spcPts val="0"/>
              </a:spcAft>
              <a:buSzPts val="1100"/>
              <a:buAutoNum type="arabicPeriod"/>
            </a:pPr>
            <a:r>
              <a:rPr lang="en"/>
              <a:t>Image slideshow (top left) will photo run from 1900s to the 1960s</a:t>
            </a:r>
            <a:endParaRPr/>
          </a:p>
          <a:p>
            <a:pPr indent="-298450" lvl="1" marL="914400" rtl="0" algn="l">
              <a:spcBef>
                <a:spcPts val="0"/>
              </a:spcBef>
              <a:spcAft>
                <a:spcPts val="0"/>
              </a:spcAft>
              <a:buClr>
                <a:schemeClr val="accent3"/>
              </a:buClr>
              <a:buSzPts val="1100"/>
              <a:buAutoNum type="alphaLcPeriod"/>
            </a:pPr>
            <a:r>
              <a:rPr lang="en">
                <a:solidFill>
                  <a:schemeClr val="accent3"/>
                </a:solidFill>
              </a:rPr>
              <a:t>Images to display for 10 seconds each, fade-in / fade-out</a:t>
            </a:r>
            <a:endParaRPr>
              <a:solidFill>
                <a:schemeClr val="accent3"/>
              </a:solidFill>
            </a:endParaRPr>
          </a:p>
          <a:p>
            <a:pPr indent="-298450" lvl="1" marL="914400" rtl="0" algn="l">
              <a:spcBef>
                <a:spcPts val="0"/>
              </a:spcBef>
              <a:spcAft>
                <a:spcPts val="0"/>
              </a:spcAft>
              <a:buClr>
                <a:schemeClr val="accent3"/>
              </a:buClr>
              <a:buSzPts val="1100"/>
              <a:buAutoNum type="alphaLcPeriod"/>
            </a:pPr>
            <a:r>
              <a:rPr lang="en">
                <a:solidFill>
                  <a:schemeClr val="accent3"/>
                </a:solidFill>
              </a:rPr>
              <a:t>Need to make sure these are historically accurate and represent a mix of ethnic groups. Also need to ensure we’re offering the right context around those images.</a:t>
            </a:r>
            <a:endParaRPr>
              <a:solidFill>
                <a:schemeClr val="accent3"/>
              </a:solidFill>
            </a:endParaRPr>
          </a:p>
          <a:p>
            <a:pPr indent="-298450" lvl="1" marL="914400" rtl="0" algn="l">
              <a:spcBef>
                <a:spcPts val="0"/>
              </a:spcBef>
              <a:spcAft>
                <a:spcPts val="0"/>
              </a:spcAft>
              <a:buClr>
                <a:schemeClr val="accent3"/>
              </a:buClr>
              <a:buSzPts val="1100"/>
              <a:buAutoNum type="alphaLcPeriod"/>
            </a:pPr>
            <a:r>
              <a:rPr lang="en">
                <a:solidFill>
                  <a:schemeClr val="accent3"/>
                </a:solidFill>
              </a:rPr>
              <a:t>Exploring how to give context to each image (e.g. plaque on the side, overlay text)</a:t>
            </a:r>
            <a:endParaRPr>
              <a:solidFill>
                <a:schemeClr val="accent3"/>
              </a:solidFill>
            </a:endParaRPr>
          </a:p>
          <a:p>
            <a:pPr indent="-298450" lvl="2" marL="1371600" rtl="0" algn="l">
              <a:spcBef>
                <a:spcPts val="0"/>
              </a:spcBef>
              <a:spcAft>
                <a:spcPts val="0"/>
              </a:spcAft>
              <a:buClr>
                <a:schemeClr val="accent3"/>
              </a:buClr>
              <a:buSzPts val="1100"/>
              <a:buAutoNum type="romanLcPeriod"/>
            </a:pPr>
            <a:r>
              <a:rPr b="1" lang="en" u="sng">
                <a:solidFill>
                  <a:schemeClr val="hlink"/>
                </a:solidFill>
                <a:hlinkClick r:id="rId2"/>
              </a:rPr>
              <a:t>Images to be shown in space</a:t>
            </a:r>
            <a:endParaRPr b="1">
              <a:solidFill>
                <a:schemeClr val="accent3"/>
              </a:solidFill>
            </a:endParaRPr>
          </a:p>
          <a:p>
            <a:pPr indent="-298450" lvl="2" marL="1371600" rtl="0" algn="l">
              <a:spcBef>
                <a:spcPts val="0"/>
              </a:spcBef>
              <a:spcAft>
                <a:spcPts val="0"/>
              </a:spcAft>
              <a:buClr>
                <a:schemeClr val="accent3"/>
              </a:buClr>
              <a:buSzPts val="1100"/>
              <a:buAutoNum type="romanLcPeriod"/>
            </a:pPr>
            <a:r>
              <a:rPr lang="en">
                <a:solidFill>
                  <a:schemeClr val="accent3"/>
                </a:solidFill>
              </a:rPr>
              <a:t>Donna: </a:t>
            </a:r>
            <a:r>
              <a:rPr lang="en">
                <a:solidFill>
                  <a:schemeClr val="accent3"/>
                </a:solidFill>
              </a:rPr>
              <a:t>Lower these to ~25</a:t>
            </a:r>
            <a:r>
              <a:rPr lang="en">
                <a:solidFill>
                  <a:schemeClr val="accent3"/>
                </a:solidFill>
              </a:rPr>
              <a:t>, they’ll be sourced from Getty so we have decent information about the image</a:t>
            </a:r>
            <a:endParaRPr>
              <a:solidFill>
                <a:schemeClr val="accent3"/>
              </a:solidFill>
            </a:endParaRPr>
          </a:p>
          <a:p>
            <a:pPr indent="-298450" lvl="2" marL="1371600" rtl="0" algn="l">
              <a:spcBef>
                <a:spcPts val="0"/>
              </a:spcBef>
              <a:spcAft>
                <a:spcPts val="0"/>
              </a:spcAft>
              <a:buClr>
                <a:schemeClr val="accent3"/>
              </a:buClr>
              <a:buSzPts val="1100"/>
              <a:buAutoNum type="romanLcPeriod"/>
            </a:pPr>
            <a:r>
              <a:rPr lang="en">
                <a:solidFill>
                  <a:schemeClr val="accent3"/>
                </a:solidFill>
              </a:rPr>
              <a:t>Need intro </a:t>
            </a:r>
            <a:r>
              <a:rPr b="1" lang="en" u="sng">
                <a:solidFill>
                  <a:schemeClr val="hlink"/>
                </a:solidFill>
                <a:hlinkClick action="ppaction://hlinksldjump" r:id="rId3"/>
              </a:rPr>
              <a:t>descriptive text</a:t>
            </a:r>
            <a:r>
              <a:rPr lang="en">
                <a:solidFill>
                  <a:schemeClr val="accent3"/>
                </a:solidFill>
              </a:rPr>
              <a:t> to give context to the whole slideshow</a:t>
            </a:r>
            <a:endParaRPr>
              <a:solidFill>
                <a:schemeClr val="accent3"/>
              </a:solidFill>
            </a:endParaRPr>
          </a:p>
          <a:p>
            <a:pPr indent="-298450" lvl="0" marL="457200" rtl="0" algn="l">
              <a:spcBef>
                <a:spcPts val="0"/>
              </a:spcBef>
              <a:spcAft>
                <a:spcPts val="0"/>
              </a:spcAft>
              <a:buSzPts val="1100"/>
              <a:buAutoNum type="arabicPeriod"/>
            </a:pPr>
            <a:r>
              <a:rPr b="1" lang="en"/>
              <a:t>AUDIO</a:t>
            </a:r>
            <a:r>
              <a:rPr lang="en"/>
              <a:t>: </a:t>
            </a:r>
            <a:r>
              <a:rPr lang="en" strike="sngStrike"/>
              <a:t>Manifesto written on screen (bottom left), which will also play on audio, as well as</a:t>
            </a:r>
            <a:r>
              <a:rPr lang="en"/>
              <a:t> </a:t>
            </a:r>
            <a:r>
              <a:rPr lang="en" u="sng">
                <a:solidFill>
                  <a:schemeClr val="hlink"/>
                </a:solidFill>
                <a:hlinkClick r:id="rId4"/>
              </a:rPr>
              <a:t>excerpts from Frederick Douglass’ </a:t>
            </a:r>
            <a:r>
              <a:rPr b="1" lang="en" u="sng">
                <a:solidFill>
                  <a:schemeClr val="hlink"/>
                </a:solidFill>
                <a:hlinkClick r:id="rId5"/>
              </a:rPr>
              <a:t>Lecture on Pictures</a:t>
            </a:r>
            <a:r>
              <a:rPr lang="en"/>
              <a:t> (interplaying)</a:t>
            </a:r>
            <a:endParaRPr/>
          </a:p>
          <a:p>
            <a:pPr indent="-298450" lvl="1" marL="914400" rtl="0" algn="l">
              <a:spcBef>
                <a:spcPts val="0"/>
              </a:spcBef>
              <a:spcAft>
                <a:spcPts val="0"/>
              </a:spcAft>
              <a:buClr>
                <a:schemeClr val="accent3"/>
              </a:buClr>
              <a:buSzPts val="1100"/>
              <a:buAutoNum type="alphaLcPeriod"/>
            </a:pPr>
            <a:r>
              <a:rPr lang="en">
                <a:solidFill>
                  <a:schemeClr val="accent3"/>
                </a:solidFill>
              </a:rPr>
              <a:t>Just going to have Frederick Douglass lecture playing on audio and accompanying text on the screen.</a:t>
            </a:r>
            <a:endParaRPr>
              <a:solidFill>
                <a:schemeClr val="accent3"/>
              </a:solidFill>
            </a:endParaRPr>
          </a:p>
          <a:p>
            <a:pPr indent="-298450" lvl="0" marL="457200" rtl="0" algn="l">
              <a:spcBef>
                <a:spcPts val="0"/>
              </a:spcBef>
              <a:spcAft>
                <a:spcPts val="0"/>
              </a:spcAft>
              <a:buSzPts val="1100"/>
              <a:buAutoNum type="arabicPeriod"/>
            </a:pPr>
            <a:r>
              <a:rPr b="1" lang="en"/>
              <a:t>VISUAL</a:t>
            </a:r>
            <a:r>
              <a:rPr lang="en"/>
              <a:t>: Backdrop (top right) for folks to take pictures, captured by Smilebooth / Google Pixel 6 (housed within old camera). Printed portraits hanging on the walls (bottom right) of Ida B. Wells, Frederick Douglass &amp; Sojourner Truth.</a:t>
            </a:r>
            <a:endParaRPr/>
          </a:p>
          <a:p>
            <a:pPr indent="-298450" lvl="1" marL="914400" rtl="0" algn="l">
              <a:spcBef>
                <a:spcPts val="0"/>
              </a:spcBef>
              <a:spcAft>
                <a:spcPts val="0"/>
              </a:spcAft>
              <a:buClr>
                <a:schemeClr val="accent3"/>
              </a:buClr>
              <a:buSzPts val="1100"/>
              <a:buAutoNum type="alphaLcPeriod"/>
            </a:pPr>
            <a:r>
              <a:rPr lang="en">
                <a:solidFill>
                  <a:schemeClr val="accent3"/>
                </a:solidFill>
              </a:rPr>
              <a:t>Option for non-Black subject in printed portraits?</a:t>
            </a:r>
            <a:endParaRPr>
              <a:solidFill>
                <a:schemeClr val="accent3"/>
              </a:solidFill>
            </a:endParaRPr>
          </a:p>
          <a:p>
            <a:pPr indent="-298450" lvl="1" marL="914400" rtl="0" algn="l">
              <a:spcBef>
                <a:spcPts val="0"/>
              </a:spcBef>
              <a:spcAft>
                <a:spcPts val="0"/>
              </a:spcAft>
              <a:buClr>
                <a:schemeClr val="accent3"/>
              </a:buClr>
              <a:buSzPts val="1100"/>
              <a:buAutoNum type="alphaLcPeriod"/>
            </a:pPr>
            <a:r>
              <a:rPr lang="en">
                <a:solidFill>
                  <a:schemeClr val="accent3"/>
                </a:solidFill>
              </a:rPr>
              <a:t>Night Sight portrait mode, asking subjects to sit still (like they would back in the day), using soft diffused constant light with the Pixel 6</a:t>
            </a:r>
            <a:endParaRPr>
              <a:solidFill>
                <a:schemeClr val="accent3"/>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0a12eb501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0a12eb501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f39d4fd6d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f39d4fd6d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Walk around check-in to this space, entering from the bottom of the square</a:t>
            </a:r>
            <a:endParaRPr/>
          </a:p>
          <a:p>
            <a:pPr indent="-298450" lvl="0" marL="457200" rtl="0" algn="l">
              <a:spcBef>
                <a:spcPts val="0"/>
              </a:spcBef>
              <a:spcAft>
                <a:spcPts val="0"/>
              </a:spcAft>
              <a:buSzPts val="1100"/>
              <a:buAutoNum type="arabicPeriod"/>
            </a:pPr>
            <a:r>
              <a:rPr lang="en"/>
              <a:t>Whole space will be covered (not pictured), but open-air</a:t>
            </a:r>
            <a:endParaRPr/>
          </a:p>
          <a:p>
            <a:pPr indent="-298450" lvl="0" marL="457200" rtl="0" algn="l">
              <a:spcBef>
                <a:spcPts val="0"/>
              </a:spcBef>
              <a:spcAft>
                <a:spcPts val="0"/>
              </a:spcAft>
              <a:buSzPts val="1100"/>
              <a:buAutoNum type="arabicPeriod"/>
            </a:pPr>
            <a:r>
              <a:rPr b="1" lang="en"/>
              <a:t>Industry Panel Conversation</a:t>
            </a:r>
            <a:r>
              <a:rPr lang="en"/>
              <a:t> on TV right outside</a:t>
            </a:r>
            <a:endParaRPr/>
          </a:p>
          <a:p>
            <a:pPr indent="-298450" lvl="1" marL="914400" rtl="0" algn="l">
              <a:spcBef>
                <a:spcPts val="0"/>
              </a:spcBef>
              <a:spcAft>
                <a:spcPts val="0"/>
              </a:spcAft>
              <a:buClr>
                <a:schemeClr val="accent3"/>
              </a:buClr>
              <a:buSzPts val="1100"/>
              <a:buAutoNum type="alphaLcPeriod"/>
            </a:pPr>
            <a:r>
              <a:rPr lang="en">
                <a:solidFill>
                  <a:schemeClr val="accent3"/>
                </a:solidFill>
              </a:rPr>
              <a:t>How big 75”? Audio from TV</a:t>
            </a:r>
            <a:endParaRPr>
              <a:solidFill>
                <a:schemeClr val="accent3"/>
              </a:solidFill>
            </a:endParaRPr>
          </a:p>
          <a:p>
            <a:pPr indent="-298450" lvl="0" marL="457200" rtl="0" algn="l">
              <a:spcBef>
                <a:spcPts val="0"/>
              </a:spcBef>
              <a:spcAft>
                <a:spcPts val="0"/>
              </a:spcAft>
              <a:buSzPts val="1100"/>
              <a:buAutoNum type="arabicPeriod"/>
            </a:pPr>
            <a:r>
              <a:rPr b="1" lang="en"/>
              <a:t>AUDIO</a:t>
            </a:r>
            <a:r>
              <a:rPr lang="en"/>
              <a:t>: Exploring sounds of the 70s (popular music from the time), playing low in the background almost as medley</a:t>
            </a:r>
            <a:endParaRPr/>
          </a:p>
          <a:p>
            <a:pPr indent="-298450" lvl="0" marL="457200" rtl="0" algn="l">
              <a:spcBef>
                <a:spcPts val="0"/>
              </a:spcBef>
              <a:spcAft>
                <a:spcPts val="0"/>
              </a:spcAft>
              <a:buSzPts val="1100"/>
              <a:buAutoNum type="arabicPeriod"/>
            </a:pPr>
            <a:r>
              <a:rPr b="1" lang="en"/>
              <a:t>VISUAL</a:t>
            </a:r>
            <a:r>
              <a:rPr lang="en"/>
              <a:t>: Smilebooth Pixel 6 set up in bottom right, with subject sitting on the red couch (top right), through the faux TV</a:t>
            </a:r>
            <a:endParaRPr/>
          </a:p>
          <a:p>
            <a:pPr indent="-298450" lvl="1" marL="914400" rtl="0" algn="l">
              <a:spcBef>
                <a:spcPts val="0"/>
              </a:spcBef>
              <a:spcAft>
                <a:spcPts val="0"/>
              </a:spcAft>
              <a:buClr>
                <a:schemeClr val="accent3"/>
              </a:buClr>
              <a:buSzPts val="1100"/>
              <a:buAutoNum type="alphaLcPeriod"/>
            </a:pPr>
            <a:r>
              <a:rPr lang="en">
                <a:solidFill>
                  <a:schemeClr val="accent3"/>
                </a:solidFill>
              </a:rPr>
              <a:t>Need to make sure camera can focus on the subjects vs the TV frame, since they’re far apart</a:t>
            </a:r>
            <a:endParaRPr>
              <a:solidFill>
                <a:schemeClr val="accent3"/>
              </a:solidFill>
            </a:endParaRPr>
          </a:p>
          <a:p>
            <a:pPr indent="-298450" lvl="2" marL="1371600" rtl="0" algn="l">
              <a:spcBef>
                <a:spcPts val="0"/>
              </a:spcBef>
              <a:spcAft>
                <a:spcPts val="0"/>
              </a:spcAft>
              <a:buClr>
                <a:schemeClr val="accent3"/>
              </a:buClr>
              <a:buSzPts val="1100"/>
              <a:buAutoNum type="romanLcPeriod"/>
            </a:pPr>
            <a:r>
              <a:rPr lang="en">
                <a:solidFill>
                  <a:schemeClr val="accent3"/>
                </a:solidFill>
              </a:rPr>
              <a:t>Subjects will have additional lighting that lives on the back of the TV, going for orange-tint sepia tone</a:t>
            </a:r>
            <a:endParaRPr>
              <a:solidFill>
                <a:schemeClr val="accent3"/>
              </a:solidFill>
            </a:endParaRPr>
          </a:p>
          <a:p>
            <a:pPr indent="-298450" lvl="1" marL="914400" rtl="0" algn="l">
              <a:spcBef>
                <a:spcPts val="0"/>
              </a:spcBef>
              <a:spcAft>
                <a:spcPts val="0"/>
              </a:spcAft>
              <a:buSzPts val="1100"/>
              <a:buAutoNum type="alphaLcPeriod"/>
            </a:pPr>
            <a:r>
              <a:rPr lang="en"/>
              <a:t>On right bottom right (tiled wall) will be a ton of </a:t>
            </a:r>
            <a:r>
              <a:rPr b="1" lang="en" u="sng">
                <a:solidFill>
                  <a:schemeClr val="hlink"/>
                </a:solidFill>
                <a:hlinkClick r:id="rId2"/>
              </a:rPr>
              <a:t>period-appropriate magazine covers</a:t>
            </a:r>
            <a:r>
              <a:rPr lang="en"/>
              <a:t> featuring a number of folks of color across cultures - ~</a:t>
            </a:r>
            <a:r>
              <a:rPr b="1" lang="en"/>
              <a:t>15 total</a:t>
            </a:r>
            <a:endParaRPr b="1"/>
          </a:p>
          <a:p>
            <a:pPr indent="-298450" lvl="1" marL="914400" rtl="0" algn="l">
              <a:spcBef>
                <a:spcPts val="0"/>
              </a:spcBef>
              <a:spcAft>
                <a:spcPts val="0"/>
              </a:spcAft>
              <a:buSzPts val="1100"/>
              <a:buAutoNum type="alphaLcPeriod"/>
            </a:pPr>
            <a:r>
              <a:rPr lang="en"/>
              <a:t>Top left will have </a:t>
            </a:r>
            <a:r>
              <a:rPr b="1" lang="en" u="sng">
                <a:solidFill>
                  <a:schemeClr val="hlink"/>
                </a:solidFill>
                <a:hlinkClick r:id="rId3"/>
              </a:rPr>
              <a:t>coffee table of old school family photos</a:t>
            </a:r>
            <a:r>
              <a:rPr lang="en"/>
              <a:t> sourced by Getty - </a:t>
            </a:r>
            <a:r>
              <a:rPr b="1" lang="en"/>
              <a:t>30 total</a:t>
            </a:r>
            <a:endParaRPr/>
          </a:p>
          <a:p>
            <a:pPr indent="-298450" lvl="2" marL="1371600" rtl="0" algn="l">
              <a:spcBef>
                <a:spcPts val="0"/>
              </a:spcBef>
              <a:spcAft>
                <a:spcPts val="0"/>
              </a:spcAft>
              <a:buClr>
                <a:schemeClr val="accent3"/>
              </a:buClr>
              <a:buSzPts val="1100"/>
              <a:buAutoNum type="romanLcPeriod"/>
            </a:pPr>
            <a:r>
              <a:rPr lang="en">
                <a:solidFill>
                  <a:schemeClr val="accent3"/>
                </a:solidFill>
              </a:rPr>
              <a:t>Need representative mix of cultures</a:t>
            </a:r>
            <a:endParaRPr>
              <a:solidFill>
                <a:schemeClr val="accent3"/>
              </a:solidFill>
            </a:endParaRPr>
          </a:p>
          <a:p>
            <a:pPr indent="-298450" lvl="1" marL="914400" rtl="0" algn="l">
              <a:spcBef>
                <a:spcPts val="0"/>
              </a:spcBef>
              <a:spcAft>
                <a:spcPts val="0"/>
              </a:spcAft>
              <a:buClr>
                <a:schemeClr val="dk1"/>
              </a:buClr>
              <a:buSzPts val="1100"/>
              <a:buAutoNum type="alphaLcPeriod"/>
            </a:pPr>
            <a:r>
              <a:rPr lang="en">
                <a:solidFill>
                  <a:schemeClr val="dk1"/>
                </a:solidFill>
              </a:rPr>
              <a:t>Top right </a:t>
            </a:r>
            <a:r>
              <a:rPr b="1" lang="en" u="sng">
                <a:solidFill>
                  <a:schemeClr val="hlink"/>
                </a:solidFill>
                <a:hlinkClick r:id="rId4"/>
              </a:rPr>
              <a:t>printed images will be of 70s icons</a:t>
            </a:r>
            <a:r>
              <a:rPr lang="en">
                <a:solidFill>
                  <a:schemeClr val="dk1"/>
                </a:solidFill>
              </a:rPr>
              <a:t> (same note, need representative mix) - </a:t>
            </a:r>
            <a:r>
              <a:rPr b="1" lang="en">
                <a:solidFill>
                  <a:schemeClr val="dk1"/>
                </a:solidFill>
              </a:rPr>
              <a:t>4 total</a:t>
            </a:r>
            <a:endParaRPr>
              <a:solidFill>
                <a:schemeClr val="dk1"/>
              </a:solidFill>
            </a:endParaRPr>
          </a:p>
          <a:p>
            <a:pPr indent="-298450" lvl="1" marL="914400" rtl="0" algn="l">
              <a:spcBef>
                <a:spcPts val="0"/>
              </a:spcBef>
              <a:spcAft>
                <a:spcPts val="0"/>
              </a:spcAft>
              <a:buClr>
                <a:schemeClr val="dk1"/>
              </a:buClr>
              <a:buSzPts val="1100"/>
              <a:buAutoNum type="alphaLcPeriod"/>
            </a:pPr>
            <a:r>
              <a:rPr b="1" lang="en">
                <a:solidFill>
                  <a:schemeClr val="dk1"/>
                </a:solidFill>
              </a:rPr>
              <a:t>Shoot your own album cover</a:t>
            </a:r>
            <a:r>
              <a:rPr lang="en">
                <a:solidFill>
                  <a:schemeClr val="dk1"/>
                </a:solidFill>
              </a:rPr>
              <a:t> using props in the room, photographed by the guests themselves; then BA will roll around with Polaroid camera adding snaps to the wall</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f39d4fd6d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f39d4fd6d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0a12eb501_1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0a12eb501_1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to Action</a:t>
            </a:r>
            <a:endParaRPr/>
          </a:p>
          <a:p>
            <a:pPr indent="-298450" lvl="0" marL="457200" rtl="0" algn="l">
              <a:spcBef>
                <a:spcPts val="0"/>
              </a:spcBef>
              <a:spcAft>
                <a:spcPts val="0"/>
              </a:spcAft>
              <a:buSzPts val="1100"/>
              <a:buAutoNum type="arabicPeriod"/>
            </a:pPr>
            <a:r>
              <a:rPr lang="en"/>
              <a:t>Brand Ambassadors will guide folks to space, present throughout to take photos of guests in front of 3x checker sets ups (B&amp;W, Tan, Dark Brown) with Pixel 6 (no SmileBooth)</a:t>
            </a:r>
            <a:endParaRPr/>
          </a:p>
          <a:p>
            <a:pPr indent="-298450" lvl="0" marL="457200" rtl="0" algn="l">
              <a:spcBef>
                <a:spcPts val="0"/>
              </a:spcBef>
              <a:spcAft>
                <a:spcPts val="0"/>
              </a:spcAft>
              <a:buSzPts val="1100"/>
              <a:buAutoNum type="arabicPeriod"/>
            </a:pPr>
            <a:r>
              <a:rPr lang="en"/>
              <a:t>Screen showing </a:t>
            </a:r>
            <a:r>
              <a:rPr b="1" lang="en"/>
              <a:t>Future Making Panel Conversation</a:t>
            </a:r>
            <a:r>
              <a:rPr lang="en"/>
              <a:t> is bottom middle right, 75” TV, </a:t>
            </a:r>
            <a:r>
              <a:rPr lang="en"/>
              <a:t>audio</a:t>
            </a:r>
            <a:r>
              <a:rPr lang="en"/>
              <a:t> from the TV - team ensuring that audio here will be sufficiently strong for crowded outdoor space</a:t>
            </a:r>
            <a:endParaRPr>
              <a:solidFill>
                <a:schemeClr val="accent3"/>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MODU</a:t>
            </a:r>
            <a:r>
              <a:rPr lang="en">
                <a:solidFill>
                  <a:schemeClr val="dk1"/>
                </a:solidFill>
              </a:rPr>
              <a:t> photo booth is the white box</a:t>
            </a:r>
            <a:r>
              <a:rPr lang="en">
                <a:solidFill>
                  <a:schemeClr val="dk1"/>
                </a:solidFill>
              </a:rPr>
              <a:t>; will explicitly be branded as MODU (vs Google)</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BAs will have Pixel C tablets that, when aimed at the color brick wall (top),</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B8 to get new render for Modu experience</a:t>
            </a:r>
            <a:r>
              <a:rPr lang="en">
                <a:solidFill>
                  <a:schemeClr val="dk1"/>
                </a:solidFill>
              </a:rPr>
              <a:t> (coming 3/31)</a:t>
            </a:r>
            <a:endParaRPr>
              <a:solidFill>
                <a:schemeClr val="dk1"/>
              </a:solidFill>
            </a:endParaRPr>
          </a:p>
          <a:p>
            <a:pPr indent="-298450" lvl="2" marL="1371600" rtl="0" algn="l">
              <a:spcBef>
                <a:spcPts val="0"/>
              </a:spcBef>
              <a:spcAft>
                <a:spcPts val="0"/>
              </a:spcAft>
              <a:buClr>
                <a:schemeClr val="dk1"/>
              </a:buClr>
              <a:buSzPts val="1100"/>
              <a:buAutoNum type="romanLcPeriod"/>
            </a:pPr>
            <a:r>
              <a:rPr lang="en">
                <a:solidFill>
                  <a:schemeClr val="dk1"/>
                </a:solidFill>
              </a:rPr>
              <a:t>Sydney provided Monk Scale values for backdrop</a:t>
            </a:r>
            <a:endParaRPr>
              <a:solidFill>
                <a:schemeClr val="dk1"/>
              </a:solidFill>
            </a:endParaRPr>
          </a:p>
          <a:p>
            <a:pPr indent="-298450" lvl="0" marL="457200" rtl="0" algn="l">
              <a:spcBef>
                <a:spcPts val="0"/>
              </a:spcBef>
              <a:spcAft>
                <a:spcPts val="0"/>
              </a:spcAft>
              <a:buClr>
                <a:schemeClr val="dk1"/>
              </a:buClr>
              <a:buSzPts val="1100"/>
              <a:buAutoNum type="arabicPeriod"/>
            </a:pPr>
            <a:r>
              <a:rPr b="1" lang="en">
                <a:solidFill>
                  <a:schemeClr val="dk1"/>
                </a:solidFill>
              </a:rPr>
              <a:t>Gifting table</a:t>
            </a:r>
            <a:r>
              <a:rPr lang="en">
                <a:solidFill>
                  <a:schemeClr val="dk1"/>
                </a:solidFill>
              </a:rPr>
              <a:t> is bottom left (just out of frame), near valet</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f39d4fd6d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f39d4fd6d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to Action</a:t>
            </a:r>
            <a:endParaRPr/>
          </a:p>
          <a:p>
            <a:pPr indent="-298450" lvl="0" marL="457200" rtl="0" algn="l">
              <a:spcBef>
                <a:spcPts val="0"/>
              </a:spcBef>
              <a:spcAft>
                <a:spcPts val="0"/>
              </a:spcAft>
              <a:buSzPts val="1100"/>
              <a:buAutoNum type="arabicPeriod"/>
            </a:pPr>
            <a:r>
              <a:rPr lang="en"/>
              <a:t>Backdrop </a:t>
            </a:r>
            <a:r>
              <a:rPr lang="en"/>
              <a:t>behind</a:t>
            </a:r>
            <a:r>
              <a:rPr lang="en"/>
              <a:t> new Shirley Card photo will be flat grey (similar to 90s Shirley Card)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39d4fd6d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39d4fd6d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to Action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ef5f31ab4_1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ef5f31ab4_1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to Action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39d4fd6d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39d4fd6d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Will have retractable </a:t>
            </a:r>
            <a:r>
              <a:rPr lang="en"/>
              <a:t>stanchions</a:t>
            </a:r>
            <a:r>
              <a:rPr lang="en"/>
              <a:t> to manage line, as well as BAs helping</a:t>
            </a:r>
            <a:endParaRPr/>
          </a:p>
          <a:p>
            <a:pPr indent="-298450" lvl="0" marL="457200" rtl="0" algn="l">
              <a:spcBef>
                <a:spcPts val="0"/>
              </a:spcBef>
              <a:spcAft>
                <a:spcPts val="0"/>
              </a:spcAft>
              <a:buSzPts val="1100"/>
              <a:buAutoNum type="arabicPeriod"/>
            </a:pPr>
            <a:r>
              <a:rPr lang="en"/>
              <a:t>Guests will collect their bags, as directed by BAs, while they’re in the outdoor space</a:t>
            </a:r>
            <a:endParaRPr/>
          </a:p>
          <a:p>
            <a:pPr indent="-298450" lvl="0" marL="457200" rtl="0" algn="l">
              <a:spcBef>
                <a:spcPts val="0"/>
              </a:spcBef>
              <a:spcAft>
                <a:spcPts val="0"/>
              </a:spcAft>
              <a:buSzPts val="1100"/>
              <a:buAutoNum type="arabicPeriod"/>
            </a:pPr>
            <a:r>
              <a:rPr lang="en"/>
              <a:t>B8 team managing check-in list, matching against who has checked in and bags will be organized alphabetically. Phones will have their serial numbers recorded for each gift bag as well for tracking.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FPO - for activation 2 (not a phone demo, more of a gifting station)</a:t>
            </a:r>
            <a:endParaRPr/>
          </a:p>
          <a:p>
            <a:pPr indent="0" lvl="0" marL="0" rtl="0" algn="l">
              <a:spcBef>
                <a:spcPts val="0"/>
              </a:spcBef>
              <a:spcAft>
                <a:spcPts val="0"/>
              </a:spcAft>
              <a:buNone/>
            </a:pPr>
            <a:r>
              <a:rPr lang="en"/>
              <a:t>Having self functioning booths in each room or one room so people can take a pic and send to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**B8 to start the workback based on what we have now. Who and when will we begin going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Phone Demo &gt;&gt; Phone bar? gifting bar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39d4fd6d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39d4fd6d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to Action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10a12eb50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10a12eb50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ef5f31ab4_1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ef5f31ab4_1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to Action</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10a12eb501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10a12eb501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ff1fcb7f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ff1fcb7f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 vip guest list at 60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0a12eb501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0a12eb501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0a12eb501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0a12eb501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10a12eb501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10a12eb501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0a12eb501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0a12eb501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0a12eb501_1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0a12eb501_1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Cap 40 guests in NY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10a12eb501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10a12eb501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0a12eb501_1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10a12eb501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10a12eb50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10a12eb50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18f14bebb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18f14bebb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0ff1fcb7f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0ff1fcb7f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0a12eb50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0a12eb50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0a12eb501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0a12eb501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10a12eb501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10a12eb501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10a12eb501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10a12eb501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0a12eb501_1_24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200"/>
              <a:buFont typeface="Merriweather Sans"/>
              <a:buNone/>
            </a:pPr>
            <a:r>
              <a:t/>
            </a:r>
            <a:endParaRPr/>
          </a:p>
        </p:txBody>
      </p:sp>
      <p:sp>
        <p:nvSpPr>
          <p:cNvPr id="576" name="Google Shape;576;g110a12eb501_1_2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11e293bcbf8_6_9: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200"/>
              <a:buFont typeface="Merriweather Sans"/>
              <a:buNone/>
            </a:pPr>
            <a:r>
              <a:t/>
            </a:r>
            <a:endParaRPr/>
          </a:p>
        </p:txBody>
      </p:sp>
      <p:sp>
        <p:nvSpPr>
          <p:cNvPr id="612" name="Google Shape;612;g11e293bcbf8_6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0a12eb501_1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0a12eb501_1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0a12eb501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10a12eb501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ff1fcb7f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ff1fcb7f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8f14bebbc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18f14bebbc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1ef5f31ab4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1ef5f31ab4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8f14bebbc_3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18f14bebbc_3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20e7d817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20e7d817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29fd315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129fd315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129fd3151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129fd3151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0a12eb501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10a12eb501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10a12eb501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10a12eb501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10a12eb501_1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110a12eb501_1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ef5f31a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ef5f31a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0a12eb501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0a12eb501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0a12eb501_1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0a12eb501_1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110a12eb501_1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110a12eb501_1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10a12eb501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10a12eb501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18f14bebbc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18f14bebbc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1e293bcbf8_6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1e293bcbf8_6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u="sng">
                <a:solidFill>
                  <a:schemeClr val="hlink"/>
                </a:solidFill>
                <a:hlinkClick r:id="rId2"/>
              </a:rPr>
              <a:t>Frederick Douglass Excerpts</a:t>
            </a:r>
            <a:endParaRPr/>
          </a:p>
          <a:p>
            <a:pPr indent="-298450" lvl="0" marL="457200" rtl="0" algn="l">
              <a:spcBef>
                <a:spcPts val="0"/>
              </a:spcBef>
              <a:spcAft>
                <a:spcPts val="0"/>
              </a:spcAft>
              <a:buSzPts val="1100"/>
              <a:buAutoNum type="arabicPeriod"/>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20e7d60a1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20e7d60a1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0e7d60a1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20e7d60a1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1ad1d9cf8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1ad1d9cf8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10a12eb501_1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10a12eb501_1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1e293bcbf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1e293bcbf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8f14bebb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8f14bebb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10ff1fcb7f7_0_4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200"/>
              <a:buFont typeface="Merriweather Sans"/>
              <a:buNone/>
            </a:pPr>
            <a:r>
              <a:rPr lang="en"/>
              <a:t>Names linked to Instagram (website if unavailable)</a:t>
            </a:r>
            <a:endParaRPr/>
          </a:p>
        </p:txBody>
      </p:sp>
      <p:sp>
        <p:nvSpPr>
          <p:cNvPr id="887" name="Google Shape;887;g10ff1fcb7f7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162e415817_0_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2200"/>
              <a:buFont typeface="Merriweather Sans"/>
              <a:buNone/>
            </a:pPr>
            <a:r>
              <a:rPr lang="en"/>
              <a:t>Names linked to Instagram (website if unavailable)</a:t>
            </a:r>
            <a:endParaRPr/>
          </a:p>
        </p:txBody>
      </p:sp>
      <p:sp>
        <p:nvSpPr>
          <p:cNvPr id="915" name="Google Shape;915;g1162e41581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118f14bebbc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118f14bebbc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18f14bebbc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18f14bebbc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FPO - for activation 2 (not a phone demo, more of a gifting station)</a:t>
            </a:r>
            <a:endParaRPr/>
          </a:p>
          <a:p>
            <a:pPr indent="0" lvl="0" marL="0" rtl="0" algn="l">
              <a:spcBef>
                <a:spcPts val="0"/>
              </a:spcBef>
              <a:spcAft>
                <a:spcPts val="0"/>
              </a:spcAft>
              <a:buNone/>
            </a:pPr>
            <a:r>
              <a:rPr lang="en"/>
              <a:t>Having self functioning booths in each room or one room so people can take a pic and send to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**B8 to start the workback based on what we have now. Who and when will we begin going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Phone Demo &gt;&gt; Phone bar? gifting bar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18f14bebbc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18f14bebbc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118f14bebbc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118f14bebbc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FPO - for activation 2 (not a phone demo, more of a gifting station)</a:t>
            </a:r>
            <a:endParaRPr/>
          </a:p>
          <a:p>
            <a:pPr indent="0" lvl="0" marL="0" rtl="0" algn="l">
              <a:spcBef>
                <a:spcPts val="0"/>
              </a:spcBef>
              <a:spcAft>
                <a:spcPts val="0"/>
              </a:spcAft>
              <a:buNone/>
            </a:pPr>
            <a:r>
              <a:rPr lang="en"/>
              <a:t>Having self functioning booths in each room or one room so people can take a pic and send to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**B8 to start the workback based on what we have now. Who and when will we begin going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Phone Demo &gt;&gt; Phone bar? gifting bar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18f14bebbc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18f14bebbc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18f14bebbc_3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18f14bebbc_3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118f14bebbc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118f14bebbc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10a12eb501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10a12eb50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0a12eb501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0a12eb501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1e293bcbf8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1e293bcbf8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f39d4fd6d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f39d4fd6d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Call to Action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ef5f31ab4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ef5f31ab4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Same address for driving and walking. Sign for valet will be visible externally. There will be a Brand Ambassador outside so folks have awareness, but no visible branded event signage.</a:t>
            </a:r>
            <a:endParaRPr/>
          </a:p>
          <a:p>
            <a:pPr indent="-298450" lvl="0" marL="457200" rtl="0" algn="l">
              <a:spcBef>
                <a:spcPts val="0"/>
              </a:spcBef>
              <a:spcAft>
                <a:spcPts val="0"/>
              </a:spcAft>
              <a:buSzPts val="1100"/>
              <a:buAutoNum type="arabicPeriod"/>
            </a:pPr>
            <a:r>
              <a:rPr lang="en"/>
              <a:t>Enter through small door and see this check-in counter to the right. No guest badges. 3x Brand Ambassadors will welcome them and check them in. Vaccine and ID check happens here too. </a:t>
            </a:r>
            <a:r>
              <a:rPr lang="en"/>
              <a:t>Will have </a:t>
            </a:r>
            <a:r>
              <a:rPr b="1" lang="en"/>
              <a:t>mask signage</a:t>
            </a:r>
            <a:r>
              <a:rPr lang="en"/>
              <a:t> (masks while indoor and roof-covered spaces) at this check-in desk as well</a:t>
            </a:r>
            <a:r>
              <a:rPr lang="en"/>
              <a:t>. No coat check.</a:t>
            </a:r>
            <a:endParaRPr/>
          </a:p>
          <a:p>
            <a:pPr indent="-298450" lvl="1" marL="914400" rtl="0" algn="l">
              <a:spcBef>
                <a:spcPts val="0"/>
              </a:spcBef>
              <a:spcAft>
                <a:spcPts val="0"/>
              </a:spcAft>
              <a:buClr>
                <a:schemeClr val="accent3"/>
              </a:buClr>
              <a:buSzPts val="1100"/>
              <a:buAutoNum type="alphaLcPeriod"/>
            </a:pPr>
            <a:r>
              <a:rPr lang="en">
                <a:solidFill>
                  <a:schemeClr val="accent3"/>
                </a:solidFill>
              </a:rPr>
              <a:t>Written intro text (AKA </a:t>
            </a:r>
            <a:r>
              <a:rPr b="1" lang="en">
                <a:solidFill>
                  <a:schemeClr val="accent3"/>
                </a:solidFill>
              </a:rPr>
              <a:t>Manifesto</a:t>
            </a:r>
            <a:r>
              <a:rPr lang="en">
                <a:solidFill>
                  <a:schemeClr val="accent3"/>
                </a:solidFill>
              </a:rPr>
              <a:t>) to the whole experience needs to be set up by check-in, or at least before going into Frederick Douglass</a:t>
            </a:r>
            <a:endParaRPr>
              <a:solidFill>
                <a:schemeClr val="accent3"/>
              </a:solidFill>
            </a:endParaRPr>
          </a:p>
          <a:p>
            <a:pPr indent="-298450" lvl="0" marL="457200" rtl="0" algn="l">
              <a:spcBef>
                <a:spcPts val="0"/>
              </a:spcBef>
              <a:spcAft>
                <a:spcPts val="0"/>
              </a:spcAft>
              <a:buSzPts val="1100"/>
              <a:buAutoNum type="arabicPeriod"/>
            </a:pPr>
            <a:r>
              <a:rPr lang="en"/>
              <a:t>Screen to the left of check-in is where we intend to show the </a:t>
            </a:r>
            <a:r>
              <a:rPr b="1" lang="en"/>
              <a:t>confessional videos</a:t>
            </a:r>
            <a:r>
              <a:rPr lang="en"/>
              <a:t>, which they would see/hear after Frederick Douglass room</a:t>
            </a:r>
            <a:endParaRPr/>
          </a:p>
          <a:p>
            <a:pPr indent="-298450" lvl="0" marL="457200" rtl="0" algn="l">
              <a:spcBef>
                <a:spcPts val="0"/>
              </a:spcBef>
              <a:spcAft>
                <a:spcPts val="0"/>
              </a:spcAft>
              <a:buSzPts val="1100"/>
              <a:buAutoNum type="arabicPeriod"/>
            </a:pPr>
            <a:r>
              <a:rPr b="1" lang="en"/>
              <a:t>Confessionals</a:t>
            </a:r>
            <a:r>
              <a:rPr lang="en"/>
              <a:t> - After Frederick Douglass room. Will run on loop, featuring all of the panel speakers. With audio from the Outdoor TV 75” (not audible in Frederick Douglass, but audible at check-in).</a:t>
            </a:r>
            <a:endParaRPr/>
          </a:p>
          <a:p>
            <a:pPr indent="-298450" lvl="1" marL="914400" rtl="0" algn="l">
              <a:spcBef>
                <a:spcPts val="0"/>
              </a:spcBef>
              <a:spcAft>
                <a:spcPts val="0"/>
              </a:spcAft>
              <a:buClr>
                <a:schemeClr val="accent3"/>
              </a:buClr>
              <a:buSzPts val="1100"/>
              <a:buAutoNum type="alphaLcPeriod"/>
            </a:pPr>
            <a:r>
              <a:rPr lang="en">
                <a:solidFill>
                  <a:schemeClr val="accent3"/>
                </a:solidFill>
              </a:rPr>
              <a:t>How long will this run? Max 3 minutes</a:t>
            </a:r>
            <a:endParaRPr>
              <a:solidFill>
                <a:schemeClr val="accent3"/>
              </a:solidFill>
            </a:endParaRPr>
          </a:p>
          <a:p>
            <a:pPr indent="-298450" lvl="2" marL="1371600" rtl="0" algn="l">
              <a:spcBef>
                <a:spcPts val="0"/>
              </a:spcBef>
              <a:spcAft>
                <a:spcPts val="0"/>
              </a:spcAft>
              <a:buClr>
                <a:schemeClr val="accent3"/>
              </a:buClr>
              <a:buSzPts val="1100"/>
              <a:buAutoNum type="romanLcPeriod"/>
            </a:pPr>
            <a:r>
              <a:rPr lang="en">
                <a:solidFill>
                  <a:schemeClr val="accent3"/>
                </a:solidFill>
              </a:rPr>
              <a:t>Should cycle between three elements:</a:t>
            </a:r>
            <a:endParaRPr>
              <a:solidFill>
                <a:schemeClr val="accent3"/>
              </a:solidFill>
            </a:endParaRPr>
          </a:p>
          <a:p>
            <a:pPr indent="-298450" lvl="3" marL="1828800" rtl="0" algn="l">
              <a:spcBef>
                <a:spcPts val="0"/>
              </a:spcBef>
              <a:spcAft>
                <a:spcPts val="0"/>
              </a:spcAft>
              <a:buClr>
                <a:schemeClr val="accent3"/>
              </a:buClr>
              <a:buSzPts val="1100"/>
              <a:buAutoNum type="arabicPeriod"/>
            </a:pPr>
            <a:r>
              <a:rPr b="1" lang="en">
                <a:solidFill>
                  <a:schemeClr val="accent3"/>
                </a:solidFill>
              </a:rPr>
              <a:t>Mahaneela line from her confessional about directing this experience</a:t>
            </a:r>
            <a:endParaRPr b="1">
              <a:solidFill>
                <a:schemeClr val="accent3"/>
              </a:solidFill>
            </a:endParaRPr>
          </a:p>
          <a:p>
            <a:pPr indent="-298450" lvl="3" marL="1828800" rtl="0" algn="l">
              <a:spcBef>
                <a:spcPts val="0"/>
              </a:spcBef>
              <a:spcAft>
                <a:spcPts val="0"/>
              </a:spcAft>
              <a:buClr>
                <a:schemeClr val="accent3"/>
              </a:buClr>
              <a:buSzPts val="1100"/>
              <a:buAutoNum type="arabicPeriod"/>
            </a:pPr>
            <a:r>
              <a:rPr lang="en">
                <a:solidFill>
                  <a:schemeClr val="accent3"/>
                </a:solidFill>
              </a:rPr>
              <a:t>Self-intros (via Title Page, vs audible self intros)</a:t>
            </a:r>
            <a:endParaRPr>
              <a:solidFill>
                <a:schemeClr val="accent3"/>
              </a:solidFill>
            </a:endParaRPr>
          </a:p>
          <a:p>
            <a:pPr indent="-298450" lvl="3" marL="1828800" rtl="0" algn="l">
              <a:spcBef>
                <a:spcPts val="0"/>
              </a:spcBef>
              <a:spcAft>
                <a:spcPts val="0"/>
              </a:spcAft>
              <a:buClr>
                <a:schemeClr val="accent3"/>
              </a:buClr>
              <a:buSzPts val="1100"/>
              <a:buAutoNum type="arabicPeriod"/>
            </a:pPr>
            <a:r>
              <a:rPr lang="en">
                <a:solidFill>
                  <a:schemeClr val="accent3"/>
                </a:solidFill>
              </a:rPr>
              <a:t>Answers to what image equity is to them</a:t>
            </a:r>
            <a:endParaRPr>
              <a:solidFill>
                <a:schemeClr val="accent3"/>
              </a:solidFill>
            </a:endParaRPr>
          </a:p>
          <a:p>
            <a:pPr indent="-298450" lvl="3" marL="1828800" rtl="0" algn="l">
              <a:spcBef>
                <a:spcPts val="0"/>
              </a:spcBef>
              <a:spcAft>
                <a:spcPts val="0"/>
              </a:spcAft>
              <a:buClr>
                <a:schemeClr val="accent3"/>
              </a:buClr>
              <a:buSzPts val="1100"/>
              <a:buAutoNum type="arabicPeriod"/>
            </a:pPr>
            <a:r>
              <a:rPr lang="en">
                <a:solidFill>
                  <a:schemeClr val="accent3"/>
                </a:solidFill>
              </a:rPr>
              <a:t>What image or visual expanded their idea of what’s possible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39d4fd6d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39d4fd6d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Same address for driving and walking. Sign for valet will be visible externally. There will be a Brand Ambassador outside so folks have awareness, but no visible branded event signage.</a:t>
            </a:r>
            <a:endParaRPr/>
          </a:p>
          <a:p>
            <a:pPr indent="-298450" lvl="0" marL="457200" rtl="0" algn="l">
              <a:spcBef>
                <a:spcPts val="0"/>
              </a:spcBef>
              <a:spcAft>
                <a:spcPts val="0"/>
              </a:spcAft>
              <a:buSzPts val="1100"/>
              <a:buAutoNum type="arabicPeriod"/>
            </a:pPr>
            <a:r>
              <a:rPr lang="en"/>
              <a:t>Enter through small door and see this check-in counter to the right. No guest badges. 3x Brand Ambassadors will welcome them and check them in. Vaccine and ID check </a:t>
            </a:r>
            <a:r>
              <a:rPr lang="en"/>
              <a:t>happens here too. </a:t>
            </a:r>
            <a:r>
              <a:rPr lang="en"/>
              <a:t>Will have </a:t>
            </a:r>
            <a:r>
              <a:rPr b="1" lang="en"/>
              <a:t>mask signage</a:t>
            </a:r>
            <a:r>
              <a:rPr lang="en"/>
              <a:t> (masks while indoor and roof-covered spaces) at this check-in desk as well</a:t>
            </a:r>
            <a:r>
              <a:rPr lang="en"/>
              <a:t>. No coat check.</a:t>
            </a:r>
            <a:endParaRPr/>
          </a:p>
          <a:p>
            <a:pPr indent="-298450" lvl="1" marL="914400" rtl="0" algn="l">
              <a:spcBef>
                <a:spcPts val="0"/>
              </a:spcBef>
              <a:spcAft>
                <a:spcPts val="0"/>
              </a:spcAft>
              <a:buClr>
                <a:schemeClr val="accent3"/>
              </a:buClr>
              <a:buSzPts val="1100"/>
              <a:buAutoNum type="alphaLcPeriod"/>
            </a:pPr>
            <a:r>
              <a:rPr lang="en">
                <a:solidFill>
                  <a:schemeClr val="accent3"/>
                </a:solidFill>
              </a:rPr>
              <a:t>Written intro text (AKA </a:t>
            </a:r>
            <a:r>
              <a:rPr b="1" lang="en">
                <a:solidFill>
                  <a:schemeClr val="accent3"/>
                </a:solidFill>
              </a:rPr>
              <a:t>Manifesto</a:t>
            </a:r>
            <a:r>
              <a:rPr lang="en">
                <a:solidFill>
                  <a:schemeClr val="accent3"/>
                </a:solidFill>
              </a:rPr>
              <a:t>) to the whole experience needs to be set up by check-in, or at least before going into Frederick Douglass</a:t>
            </a:r>
            <a:endParaRPr>
              <a:solidFill>
                <a:schemeClr val="accent3"/>
              </a:solidFill>
            </a:endParaRPr>
          </a:p>
          <a:p>
            <a:pPr indent="-298450" lvl="0" marL="457200" rtl="0" algn="l">
              <a:spcBef>
                <a:spcPts val="0"/>
              </a:spcBef>
              <a:spcAft>
                <a:spcPts val="0"/>
              </a:spcAft>
              <a:buSzPts val="1100"/>
              <a:buAutoNum type="arabicPeriod"/>
            </a:pPr>
            <a:r>
              <a:rPr lang="en"/>
              <a:t>Screen to the left of check-in is where we intend to show the </a:t>
            </a:r>
            <a:r>
              <a:rPr b="1" lang="en"/>
              <a:t>confessional videos</a:t>
            </a:r>
            <a:r>
              <a:rPr lang="en"/>
              <a:t>, which they would see/hear after Frederick Douglass room</a:t>
            </a:r>
            <a:endParaRPr/>
          </a:p>
          <a:p>
            <a:pPr indent="-298450" lvl="0" marL="457200" rtl="0" algn="l">
              <a:spcBef>
                <a:spcPts val="0"/>
              </a:spcBef>
              <a:spcAft>
                <a:spcPts val="0"/>
              </a:spcAft>
              <a:buSzPts val="1100"/>
              <a:buAutoNum type="arabicPeriod"/>
            </a:pPr>
            <a:r>
              <a:rPr b="1" lang="en"/>
              <a:t>Confessionals</a:t>
            </a:r>
            <a:r>
              <a:rPr lang="en"/>
              <a:t> - After Frederick Douglass room. Will run on loop, featuring all of the panel speakers. With audio from the Outdoor TV 75” (not audible in Frederick Douglass, but audible at check-in).</a:t>
            </a:r>
            <a:endParaRPr/>
          </a:p>
          <a:p>
            <a:pPr indent="-298450" lvl="1" marL="914400" rtl="0" algn="l">
              <a:spcBef>
                <a:spcPts val="0"/>
              </a:spcBef>
              <a:spcAft>
                <a:spcPts val="0"/>
              </a:spcAft>
              <a:buClr>
                <a:schemeClr val="accent3"/>
              </a:buClr>
              <a:buSzPts val="1100"/>
              <a:buAutoNum type="alphaLcPeriod"/>
            </a:pPr>
            <a:r>
              <a:rPr lang="en">
                <a:solidFill>
                  <a:schemeClr val="accent3"/>
                </a:solidFill>
              </a:rPr>
              <a:t>How long will this run? Max 3 minutes</a:t>
            </a:r>
            <a:endParaRPr>
              <a:solidFill>
                <a:schemeClr val="accent3"/>
              </a:solidFill>
            </a:endParaRPr>
          </a:p>
          <a:p>
            <a:pPr indent="-298450" lvl="2" marL="1371600" rtl="0" algn="l">
              <a:spcBef>
                <a:spcPts val="0"/>
              </a:spcBef>
              <a:spcAft>
                <a:spcPts val="0"/>
              </a:spcAft>
              <a:buClr>
                <a:schemeClr val="accent3"/>
              </a:buClr>
              <a:buSzPts val="1100"/>
              <a:buAutoNum type="romanLcPeriod"/>
            </a:pPr>
            <a:r>
              <a:rPr lang="en">
                <a:solidFill>
                  <a:schemeClr val="accent3"/>
                </a:solidFill>
              </a:rPr>
              <a:t>Should cycle between three elements:</a:t>
            </a:r>
            <a:endParaRPr>
              <a:solidFill>
                <a:schemeClr val="accent3"/>
              </a:solidFill>
            </a:endParaRPr>
          </a:p>
          <a:p>
            <a:pPr indent="-298450" lvl="3" marL="1828800" rtl="0" algn="l">
              <a:spcBef>
                <a:spcPts val="0"/>
              </a:spcBef>
              <a:spcAft>
                <a:spcPts val="0"/>
              </a:spcAft>
              <a:buClr>
                <a:schemeClr val="accent3"/>
              </a:buClr>
              <a:buSzPts val="1100"/>
              <a:buAutoNum type="arabicPeriod"/>
            </a:pPr>
            <a:r>
              <a:rPr b="1" lang="en">
                <a:solidFill>
                  <a:schemeClr val="accent3"/>
                </a:solidFill>
              </a:rPr>
              <a:t>Mahaneela line from her confessional about directing this experience</a:t>
            </a:r>
            <a:endParaRPr b="1">
              <a:solidFill>
                <a:schemeClr val="accent3"/>
              </a:solidFill>
            </a:endParaRPr>
          </a:p>
          <a:p>
            <a:pPr indent="-298450" lvl="3" marL="1828800" rtl="0" algn="l">
              <a:spcBef>
                <a:spcPts val="0"/>
              </a:spcBef>
              <a:spcAft>
                <a:spcPts val="0"/>
              </a:spcAft>
              <a:buClr>
                <a:schemeClr val="accent3"/>
              </a:buClr>
              <a:buSzPts val="1100"/>
              <a:buAutoNum type="arabicPeriod"/>
            </a:pPr>
            <a:r>
              <a:rPr lang="en">
                <a:solidFill>
                  <a:schemeClr val="accent3"/>
                </a:solidFill>
              </a:rPr>
              <a:t>Self-intros (via Title Page, vs audible self intros)</a:t>
            </a:r>
            <a:endParaRPr>
              <a:solidFill>
                <a:schemeClr val="accent3"/>
              </a:solidFill>
            </a:endParaRPr>
          </a:p>
          <a:p>
            <a:pPr indent="-298450" lvl="3" marL="1828800" rtl="0" algn="l">
              <a:spcBef>
                <a:spcPts val="0"/>
              </a:spcBef>
              <a:spcAft>
                <a:spcPts val="0"/>
              </a:spcAft>
              <a:buClr>
                <a:schemeClr val="accent3"/>
              </a:buClr>
              <a:buSzPts val="1100"/>
              <a:buAutoNum type="arabicPeriod"/>
            </a:pPr>
            <a:r>
              <a:rPr lang="en">
                <a:solidFill>
                  <a:schemeClr val="accent3"/>
                </a:solidFill>
              </a:rPr>
              <a:t>Answers to what image equity is to them</a:t>
            </a:r>
            <a:endParaRPr>
              <a:solidFill>
                <a:schemeClr val="accent3"/>
              </a:solidFill>
            </a:endParaRPr>
          </a:p>
          <a:p>
            <a:pPr indent="-298450" lvl="3" marL="1828800" rtl="0" algn="l">
              <a:spcBef>
                <a:spcPts val="0"/>
              </a:spcBef>
              <a:spcAft>
                <a:spcPts val="0"/>
              </a:spcAft>
              <a:buClr>
                <a:schemeClr val="accent3"/>
              </a:buClr>
              <a:buSzPts val="1100"/>
              <a:buAutoNum type="arabicPeriod"/>
            </a:pPr>
            <a:r>
              <a:rPr lang="en">
                <a:solidFill>
                  <a:schemeClr val="accent3"/>
                </a:solidFill>
              </a:rPr>
              <a:t>What image or visual expanded their idea of what’s possible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1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6" name="Google Shape;46;p1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7" name="Google Shape;47;p1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1" name="Google Shape;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4" name="Google Shape;54;p1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55" name="Google Shape;55;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1">
  <p:cSld name="TITLE_1_3">
    <p:spTree>
      <p:nvGrpSpPr>
        <p:cNvPr id="58" name="Shape 58"/>
        <p:cNvGrpSpPr/>
        <p:nvPr/>
      </p:nvGrpSpPr>
      <p:grpSpPr>
        <a:xfrm>
          <a:off x="0" y="0"/>
          <a:ext cx="0" cy="0"/>
          <a:chOff x="0" y="0"/>
          <a:chExt cx="0" cy="0"/>
        </a:xfrm>
      </p:grpSpPr>
      <p:sp>
        <p:nvSpPr>
          <p:cNvPr id="59" name="Google Shape;59;p15"/>
          <p:cNvSpPr txBox="1"/>
          <p:nvPr/>
        </p:nvSpPr>
        <p:spPr>
          <a:xfrm rot="5400000">
            <a:off x="8041805" y="2374950"/>
            <a:ext cx="1810800" cy="393600"/>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434343"/>
                </a:solidFill>
                <a:latin typeface="Montserrat"/>
                <a:ea typeface="Montserrat"/>
                <a:cs typeface="Montserrat"/>
                <a:sym typeface="Montserrat"/>
              </a:rPr>
              <a:t>P A G E  </a:t>
            </a:r>
            <a:fld id="{00000000-1234-1234-1234-123412341234}" type="slidenum">
              <a:rPr b="0" i="0" lang="en" sz="500" u="none" cap="none" strike="noStrike">
                <a:solidFill>
                  <a:srgbClr val="434343"/>
                </a:solidFill>
                <a:latin typeface="Montserrat"/>
                <a:ea typeface="Montserrat"/>
                <a:cs typeface="Montserrat"/>
                <a:sym typeface="Montserrat"/>
              </a:rPr>
              <a:t>‹#›</a:t>
            </a:fld>
            <a:endParaRPr b="0" i="0" sz="500" u="none" cap="none" strike="noStrike">
              <a:solidFill>
                <a:srgbClr val="434343"/>
              </a:solidFill>
              <a:latin typeface="Montserrat"/>
              <a:ea typeface="Montserrat"/>
              <a:cs typeface="Montserrat"/>
              <a:sym typeface="Montserrat"/>
            </a:endParaRPr>
          </a:p>
        </p:txBody>
      </p:sp>
      <p:sp>
        <p:nvSpPr>
          <p:cNvPr id="60" name="Google Shape;60;p15"/>
          <p:cNvSpPr txBox="1"/>
          <p:nvPr/>
        </p:nvSpPr>
        <p:spPr>
          <a:xfrm rot="-5400000">
            <a:off x="-708595" y="2374950"/>
            <a:ext cx="1810800" cy="393600"/>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434343"/>
                </a:solidFill>
                <a:latin typeface="Montserrat"/>
                <a:ea typeface="Montserrat"/>
                <a:cs typeface="Montserrat"/>
                <a:sym typeface="Montserrat"/>
              </a:rPr>
              <a:t>J A N U A R Y   2 0 2 1</a:t>
            </a:r>
            <a:endParaRPr b="0" i="0" sz="500" u="none" cap="none" strike="noStrike">
              <a:solidFill>
                <a:srgbClr val="434343"/>
              </a:solidFill>
              <a:latin typeface="Montserrat"/>
              <a:ea typeface="Montserrat"/>
              <a:cs typeface="Montserrat"/>
              <a:sym typeface="Montserrat"/>
            </a:endParaRPr>
          </a:p>
        </p:txBody>
      </p:sp>
      <p:sp>
        <p:nvSpPr>
          <p:cNvPr id="61" name="Google Shape;61;p15"/>
          <p:cNvSpPr txBox="1"/>
          <p:nvPr/>
        </p:nvSpPr>
        <p:spPr>
          <a:xfrm>
            <a:off x="914400" y="4749900"/>
            <a:ext cx="3759600" cy="393600"/>
          </a:xfrm>
          <a:prstGeom prst="rect">
            <a:avLst/>
          </a:prstGeom>
          <a:noFill/>
          <a:ln>
            <a:noFill/>
          </a:ln>
        </p:spPr>
        <p:txBody>
          <a:bodyPr anchorCtr="0" anchor="ctr" bIns="91425" lIns="0" spcFirstLastPara="1" rIns="91425" wrap="square" tIns="91425">
            <a:noAutofit/>
          </a:bodyPr>
          <a:lstStyle/>
          <a:p>
            <a:pPr indent="0" lvl="0" marL="0" marR="0" rtl="0" algn="l">
              <a:lnSpc>
                <a:spcPct val="100000"/>
              </a:lnSpc>
              <a:spcBef>
                <a:spcPts val="0"/>
              </a:spcBef>
              <a:spcAft>
                <a:spcPts val="0"/>
              </a:spcAft>
              <a:buClr>
                <a:srgbClr val="000000"/>
              </a:buClr>
              <a:buSzPts val="500"/>
              <a:buFont typeface="Arial"/>
              <a:buNone/>
            </a:pPr>
            <a:r>
              <a:rPr b="1" i="0" lang="en" sz="500" u="none" cap="none" strike="noStrike">
                <a:solidFill>
                  <a:srgbClr val="434343"/>
                </a:solidFill>
                <a:latin typeface="Montserrat"/>
                <a:ea typeface="Montserrat"/>
                <a:cs typeface="Montserrat"/>
                <a:sym typeface="Montserrat"/>
              </a:rPr>
              <a:t>B E Y O N D  8  </a:t>
            </a:r>
            <a:r>
              <a:rPr b="0" i="0" lang="en" sz="500" u="none" cap="none" strike="noStrike">
                <a:solidFill>
                  <a:srgbClr val="434343"/>
                </a:solidFill>
                <a:latin typeface="Montserrat"/>
                <a:ea typeface="Montserrat"/>
                <a:cs typeface="Montserrat"/>
                <a:sym typeface="Montserrat"/>
              </a:rPr>
              <a:t>x  P R I M E   V I D E O </a:t>
            </a:r>
            <a:endParaRPr b="0" i="0" sz="500" u="none" cap="none" strike="noStrike">
              <a:solidFill>
                <a:srgbClr val="434343"/>
              </a:solidFill>
              <a:latin typeface="Montserrat"/>
              <a:ea typeface="Montserrat"/>
              <a:cs typeface="Montserrat"/>
              <a:sym typeface="Montserrat"/>
            </a:endParaRPr>
          </a:p>
        </p:txBody>
      </p:sp>
    </p:spTree>
  </p:cSld>
  <p:clrMapOvr>
    <a:masterClrMapping/>
  </p:clrMapOvr>
  <p:extLst>
    <p:ext uri="{DCECCB84-F9BA-43D5-87BE-67443E8EF086}">
      <p15:sldGuideLst>
        <p15:guide id="1" pos="576">
          <p15:clr>
            <a:srgbClr val="FA7B17"/>
          </p15:clr>
        </p15:guide>
        <p15:guide id="2" orient="horz" pos="144">
          <p15:clr>
            <a:srgbClr val="FA7B17"/>
          </p15:clr>
        </p15:guide>
        <p15:guide id="3" orient="horz" pos="288">
          <p15:clr>
            <a:srgbClr val="FA7B17"/>
          </p15:clr>
        </p15:guide>
        <p15:guide id="4" pos="5184">
          <p15:clr>
            <a:srgbClr val="FA7B17"/>
          </p15:clr>
        </p15:guide>
        <p15:guide id="5" orient="horz" pos="2952">
          <p15:clr>
            <a:srgbClr val="FA7B17"/>
          </p15:clr>
        </p15:guide>
        <p15:guide id="6" pos="1152">
          <p15:clr>
            <a:srgbClr val="FA7B17"/>
          </p15:clr>
        </p15:guide>
        <p15:guide id="7" pos="1728">
          <p15:clr>
            <a:srgbClr val="FA7B17"/>
          </p15:clr>
        </p15:guide>
        <p15:guide id="8" pos="2304">
          <p15:clr>
            <a:srgbClr val="FA7B17"/>
          </p15:clr>
        </p15:guide>
        <p15:guide id="9" pos="2880">
          <p15:clr>
            <a:srgbClr val="FA7B17"/>
          </p15:clr>
        </p15:guide>
        <p15:guide id="10" pos="3456">
          <p15:clr>
            <a:srgbClr val="FA7B17"/>
          </p15:clr>
        </p15:guide>
        <p15:guide id="11" pos="4032">
          <p15:clr>
            <a:srgbClr val="FA7B17"/>
          </p15:clr>
        </p15:guide>
        <p15:guide id="12" pos="4608">
          <p15:clr>
            <a:srgbClr val="FA7B17"/>
          </p15:clr>
        </p15:guide>
        <p15:guide id="13" orient="horz" pos="1620">
          <p15:clr>
            <a:srgbClr val="FA7B17"/>
          </p15:clr>
        </p15:guide>
        <p15:guide id="14" orient="horz" pos="882">
          <p15:clr>
            <a:srgbClr val="FA7B17"/>
          </p15:clr>
        </p15:guide>
        <p15:guide id="15" orient="horz" pos="2286">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_4">
    <p:bg>
      <p:bgPr>
        <a:solidFill>
          <a:srgbClr val="201F1E"/>
        </a:solidFill>
      </p:bgPr>
    </p:bg>
    <p:spTree>
      <p:nvGrpSpPr>
        <p:cNvPr id="62" name="Shape 6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1_5">
    <p:bg>
      <p:bgPr>
        <a:solidFill>
          <a:srgbClr val="201F1E"/>
        </a:solidFill>
      </p:bgPr>
    </p:bg>
    <p:spTree>
      <p:nvGrpSpPr>
        <p:cNvPr id="63" name="Shape 63"/>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2">
  <p:cSld name="TITLE_1_6">
    <p:bg>
      <p:bgPr>
        <a:solidFill>
          <a:srgbClr val="201F1E"/>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3">
  <p:cSld name="TITLE_1_7">
    <p:bg>
      <p:bgPr>
        <a:solidFill>
          <a:srgbClr val="201F1E"/>
        </a:solidFill>
      </p:bgPr>
    </p:bg>
    <p:spTree>
      <p:nvGrpSpPr>
        <p:cNvPr id="65" name="Shape 65"/>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p:cSld name="39">
    <p:spTree>
      <p:nvGrpSpPr>
        <p:cNvPr id="66" name="Shape 66"/>
        <p:cNvGrpSpPr/>
        <p:nvPr/>
      </p:nvGrpSpPr>
      <p:grpSpPr>
        <a:xfrm>
          <a:off x="0" y="0"/>
          <a:ext cx="0" cy="0"/>
          <a:chOff x="0" y="0"/>
          <a:chExt cx="0" cy="0"/>
        </a:xfrm>
      </p:grpSpPr>
      <p:sp>
        <p:nvSpPr>
          <p:cNvPr id="67" name="Google Shape;67;p20"/>
          <p:cNvSpPr txBox="1"/>
          <p:nvPr>
            <p:ph idx="12" type="sldNum"/>
          </p:nvPr>
        </p:nvSpPr>
        <p:spPr>
          <a:xfrm>
            <a:off x="4569619" y="4905375"/>
            <a:ext cx="170100" cy="176100"/>
          </a:xfrm>
          <a:prstGeom prst="rect">
            <a:avLst/>
          </a:prstGeom>
          <a:noFill/>
          <a:ln>
            <a:noFill/>
          </a:ln>
        </p:spPr>
        <p:txBody>
          <a:bodyPr anchorCtr="0" anchor="t" bIns="19050" lIns="19050" spcFirstLastPara="1" rIns="19050" wrap="square" tIns="19050">
            <a:normAutofit/>
          </a:bodyPr>
          <a:lstStyle>
            <a:lvl1pPr indent="0" lvl="0" marL="0" marR="0" rtl="0" algn="l">
              <a:lnSpc>
                <a:spcPct val="100000"/>
              </a:lnSpc>
              <a:spcBef>
                <a:spcPts val="0"/>
              </a:spcBef>
              <a:spcAft>
                <a:spcPts val="0"/>
              </a:spcAft>
              <a:buClr>
                <a:srgbClr val="000000"/>
              </a:buClr>
              <a:buSzPts val="2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2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2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2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2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2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2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2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2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
              <a:t>‹#›</a:t>
            </a:fld>
            <a:endParaRPr sz="5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p:cSld name="TITLE_1_2">
    <p:spTree>
      <p:nvGrpSpPr>
        <p:cNvPr id="13" name="Shape 13"/>
        <p:cNvGrpSpPr/>
        <p:nvPr/>
      </p:nvGrpSpPr>
      <p:grpSpPr>
        <a:xfrm>
          <a:off x="0" y="0"/>
          <a:ext cx="0" cy="0"/>
          <a:chOff x="0" y="0"/>
          <a:chExt cx="0" cy="0"/>
        </a:xfrm>
      </p:grpSpPr>
      <p:sp>
        <p:nvSpPr>
          <p:cNvPr id="14" name="Google Shape;14;p3"/>
          <p:cNvSpPr txBox="1"/>
          <p:nvPr/>
        </p:nvSpPr>
        <p:spPr>
          <a:xfrm rot="5400000">
            <a:off x="8041805" y="2108775"/>
            <a:ext cx="1810800" cy="393600"/>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rgbClr val="434343"/>
                </a:solidFill>
                <a:latin typeface="Montserrat"/>
                <a:ea typeface="Montserrat"/>
                <a:cs typeface="Montserrat"/>
                <a:sym typeface="Montserrat"/>
              </a:rPr>
              <a:t>P A G E  </a:t>
            </a:r>
            <a:fld id="{00000000-1234-1234-1234-123412341234}" type="slidenum">
              <a:rPr b="0" i="0" lang="en" sz="500" u="none" cap="none" strike="noStrike">
                <a:solidFill>
                  <a:srgbClr val="434343"/>
                </a:solidFill>
                <a:latin typeface="Montserrat"/>
                <a:ea typeface="Montserrat"/>
                <a:cs typeface="Montserrat"/>
                <a:sym typeface="Montserrat"/>
              </a:rPr>
              <a:t>‹#›</a:t>
            </a:fld>
            <a:endParaRPr b="0" i="0" sz="500" u="none" cap="none" strike="noStrike">
              <a:solidFill>
                <a:srgbClr val="434343"/>
              </a:solidFill>
              <a:latin typeface="Montserrat"/>
              <a:ea typeface="Montserrat"/>
              <a:cs typeface="Montserrat"/>
              <a:sym typeface="Montserrat"/>
            </a:endParaRPr>
          </a:p>
        </p:txBody>
      </p:sp>
      <p:sp>
        <p:nvSpPr>
          <p:cNvPr id="15" name="Google Shape;15;p3"/>
          <p:cNvSpPr txBox="1"/>
          <p:nvPr/>
        </p:nvSpPr>
        <p:spPr>
          <a:xfrm rot="-5400000">
            <a:off x="-708595" y="2108775"/>
            <a:ext cx="1810800" cy="393600"/>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500"/>
              <a:buFont typeface="Arial"/>
              <a:buNone/>
            </a:pPr>
            <a:r>
              <a:rPr lang="en" sz="500">
                <a:solidFill>
                  <a:srgbClr val="434343"/>
                </a:solidFill>
                <a:latin typeface="Montserrat"/>
                <a:ea typeface="Montserrat"/>
                <a:cs typeface="Montserrat"/>
                <a:sym typeface="Montserrat"/>
              </a:rPr>
              <a:t>A P R I L</a:t>
            </a:r>
            <a:r>
              <a:rPr b="0" i="0" lang="en" sz="500" u="none" cap="none" strike="noStrike">
                <a:solidFill>
                  <a:srgbClr val="434343"/>
                </a:solidFill>
                <a:latin typeface="Montserrat"/>
                <a:ea typeface="Montserrat"/>
                <a:cs typeface="Montserrat"/>
                <a:sym typeface="Montserrat"/>
              </a:rPr>
              <a:t>   2  0  </a:t>
            </a:r>
            <a:r>
              <a:rPr lang="en" sz="500">
                <a:solidFill>
                  <a:srgbClr val="434343"/>
                </a:solidFill>
                <a:latin typeface="Montserrat"/>
                <a:ea typeface="Montserrat"/>
                <a:cs typeface="Montserrat"/>
                <a:sym typeface="Montserrat"/>
              </a:rPr>
              <a:t>2  2</a:t>
            </a:r>
            <a:endParaRPr b="0" i="0" sz="500" u="none" cap="none" strike="noStrike">
              <a:solidFill>
                <a:srgbClr val="434343"/>
              </a:solidFill>
              <a:latin typeface="Montserrat"/>
              <a:ea typeface="Montserrat"/>
              <a:cs typeface="Montserrat"/>
              <a:sym typeface="Montserrat"/>
            </a:endParaRPr>
          </a:p>
        </p:txBody>
      </p:sp>
      <p:sp>
        <p:nvSpPr>
          <p:cNvPr id="16" name="Google Shape;16;p3"/>
          <p:cNvSpPr txBox="1"/>
          <p:nvPr/>
        </p:nvSpPr>
        <p:spPr>
          <a:xfrm>
            <a:off x="914400" y="4749900"/>
            <a:ext cx="3759600" cy="3936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b="1" lang="en" sz="500">
                <a:solidFill>
                  <a:schemeClr val="dk1"/>
                </a:solidFill>
                <a:latin typeface="Montserrat"/>
                <a:ea typeface="Montserrat"/>
                <a:cs typeface="Montserrat"/>
                <a:sym typeface="Montserrat"/>
              </a:rPr>
              <a:t>B E Y O N D  8  </a:t>
            </a:r>
            <a:r>
              <a:rPr lang="en" sz="500">
                <a:solidFill>
                  <a:schemeClr val="dk1"/>
                </a:solidFill>
                <a:latin typeface="Montserrat"/>
                <a:ea typeface="Montserrat"/>
                <a:cs typeface="Montserrat"/>
                <a:sym typeface="Montserrat"/>
              </a:rPr>
              <a:t>x  G O O G L E |  I M A G E  E Q U I T Y  I N I T I A T I V E</a:t>
            </a:r>
            <a:endParaRPr b="0" i="0" sz="500" u="none" cap="none" strike="noStrike">
              <a:solidFill>
                <a:srgbClr val="434343"/>
              </a:solidFill>
              <a:latin typeface="Montserrat"/>
              <a:ea typeface="Montserrat"/>
              <a:cs typeface="Montserrat"/>
              <a:sym typeface="Montserrat"/>
            </a:endParaRPr>
          </a:p>
        </p:txBody>
      </p:sp>
    </p:spTree>
  </p:cSld>
  <p:clrMapOvr>
    <a:masterClrMapping/>
  </p:clrMapOvr>
  <p:extLst>
    <p:ext uri="{DCECCB84-F9BA-43D5-87BE-67443E8EF086}">
      <p15:sldGuideLst>
        <p15:guide id="1" pos="576">
          <p15:clr>
            <a:srgbClr val="FA7B17"/>
          </p15:clr>
        </p15:guide>
        <p15:guide id="2" orient="horz" pos="144">
          <p15:clr>
            <a:srgbClr val="FA7B17"/>
          </p15:clr>
        </p15:guide>
        <p15:guide id="3" orient="horz" pos="288">
          <p15:clr>
            <a:srgbClr val="FA7B17"/>
          </p15:clr>
        </p15:guide>
        <p15:guide id="4" pos="5184">
          <p15:clr>
            <a:srgbClr val="FA7B17"/>
          </p15:clr>
        </p15:guide>
        <p15:guide id="5" orient="horz" pos="2952">
          <p15:clr>
            <a:srgbClr val="FA7B17"/>
          </p15:clr>
        </p15:guide>
        <p15:guide id="6" pos="1152">
          <p15:clr>
            <a:srgbClr val="FA7B17"/>
          </p15:clr>
        </p15:guide>
        <p15:guide id="7" pos="1728">
          <p15:clr>
            <a:srgbClr val="FA7B17"/>
          </p15:clr>
        </p15:guide>
        <p15:guide id="8" pos="2304">
          <p15:clr>
            <a:srgbClr val="FA7B17"/>
          </p15:clr>
        </p15:guide>
        <p15:guide id="9" pos="2880">
          <p15:clr>
            <a:srgbClr val="FA7B17"/>
          </p15:clr>
        </p15:guide>
        <p15:guide id="10" pos="3456">
          <p15:clr>
            <a:srgbClr val="FA7B17"/>
          </p15:clr>
        </p15:guide>
        <p15:guide id="11" pos="4032">
          <p15:clr>
            <a:srgbClr val="FA7B17"/>
          </p15:clr>
        </p15:guide>
        <p15:guide id="12" pos="4608">
          <p15:clr>
            <a:srgbClr val="FA7B17"/>
          </p15:clr>
        </p15:guide>
        <p15:guide id="13" orient="horz" pos="1620">
          <p15:clr>
            <a:srgbClr val="FA7B17"/>
          </p15:clr>
        </p15:guide>
        <p15:guide id="14" orient="horz" pos="882">
          <p15:clr>
            <a:srgbClr val="FA7B17"/>
          </p15:clr>
        </p15:guide>
        <p15:guide id="15" orient="horz" pos="2286">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slide (black) 1">
  <p:cSld name="TITLE_1_1">
    <p:bg>
      <p:bgPr>
        <a:solidFill>
          <a:srgbClr val="000000"/>
        </a:solidFill>
      </p:bgPr>
    </p:bg>
    <p:spTree>
      <p:nvGrpSpPr>
        <p:cNvPr id="17" name="Shape 17"/>
        <p:cNvGrpSpPr/>
        <p:nvPr/>
      </p:nvGrpSpPr>
      <p:grpSpPr>
        <a:xfrm>
          <a:off x="0" y="0"/>
          <a:ext cx="0" cy="0"/>
          <a:chOff x="0" y="0"/>
          <a:chExt cx="0" cy="0"/>
        </a:xfrm>
      </p:grpSpPr>
      <p:sp>
        <p:nvSpPr>
          <p:cNvPr id="18" name="Google Shape;18;p4"/>
          <p:cNvSpPr txBox="1"/>
          <p:nvPr/>
        </p:nvSpPr>
        <p:spPr>
          <a:xfrm rot="5400000">
            <a:off x="8041805" y="2374950"/>
            <a:ext cx="1810800" cy="393600"/>
          </a:xfrm>
          <a:prstGeom prst="rect">
            <a:avLst/>
          </a:prstGeom>
          <a:noFill/>
          <a:ln>
            <a:noFill/>
          </a:ln>
        </p:spPr>
        <p:txBody>
          <a:bodyPr anchorCtr="0" anchor="ctr" bIns="91425" lIns="0" spcFirstLastPara="1" rIns="91425" wrap="square" tIns="91425">
            <a:noAutofit/>
          </a:bodyPr>
          <a:lstStyle/>
          <a:p>
            <a:pPr indent="0" lvl="0" marL="0" marR="0" rtl="0" algn="ctr">
              <a:lnSpc>
                <a:spcPct val="100000"/>
              </a:lnSpc>
              <a:spcBef>
                <a:spcPts val="0"/>
              </a:spcBef>
              <a:spcAft>
                <a:spcPts val="0"/>
              </a:spcAft>
              <a:buClr>
                <a:srgbClr val="000000"/>
              </a:buClr>
              <a:buSzPts val="500"/>
              <a:buFont typeface="Arial"/>
              <a:buNone/>
            </a:pPr>
            <a:r>
              <a:rPr b="0" i="0" lang="en" sz="500" u="none" cap="none" strike="noStrike">
                <a:solidFill>
                  <a:schemeClr val="lt1"/>
                </a:solidFill>
                <a:latin typeface="Montserrat"/>
                <a:ea typeface="Montserrat"/>
                <a:cs typeface="Montserrat"/>
                <a:sym typeface="Montserrat"/>
              </a:rPr>
              <a:t>P A G E  </a:t>
            </a:r>
            <a:fld id="{00000000-1234-1234-1234-123412341234}" type="slidenum">
              <a:rPr b="0" i="0" lang="en" sz="500" u="none" cap="none" strike="noStrike">
                <a:solidFill>
                  <a:schemeClr val="lt1"/>
                </a:solidFill>
                <a:latin typeface="Montserrat"/>
                <a:ea typeface="Montserrat"/>
                <a:cs typeface="Montserrat"/>
                <a:sym typeface="Montserrat"/>
              </a:rPr>
              <a:t>‹#›</a:t>
            </a:fld>
            <a:endParaRPr b="0" i="0" sz="500" u="none" cap="none" strike="noStrike">
              <a:solidFill>
                <a:schemeClr val="lt1"/>
              </a:solidFill>
              <a:latin typeface="Montserrat"/>
              <a:ea typeface="Montserrat"/>
              <a:cs typeface="Montserrat"/>
              <a:sym typeface="Montserrat"/>
            </a:endParaRPr>
          </a:p>
        </p:txBody>
      </p:sp>
      <p:sp>
        <p:nvSpPr>
          <p:cNvPr id="19" name="Google Shape;19;p4"/>
          <p:cNvSpPr txBox="1"/>
          <p:nvPr/>
        </p:nvSpPr>
        <p:spPr>
          <a:xfrm rot="-5400000">
            <a:off x="-708595" y="2374950"/>
            <a:ext cx="1810800" cy="393600"/>
          </a:xfrm>
          <a:prstGeom prst="rect">
            <a:avLst/>
          </a:prstGeom>
          <a:noFill/>
          <a:ln>
            <a:noFill/>
          </a:ln>
        </p:spPr>
        <p:txBody>
          <a:bodyPr anchorCtr="0" anchor="ctr" bIns="91425" lIns="0" spcFirstLastPara="1" rIns="91425" wrap="square" tIns="91425">
            <a:noAutofit/>
          </a:bodyPr>
          <a:lstStyle/>
          <a:p>
            <a:pPr indent="457200" lvl="0" marL="0" marR="0" rtl="0" algn="ctr">
              <a:lnSpc>
                <a:spcPct val="100000"/>
              </a:lnSpc>
              <a:spcBef>
                <a:spcPts val="0"/>
              </a:spcBef>
              <a:spcAft>
                <a:spcPts val="0"/>
              </a:spcAft>
              <a:buClr>
                <a:srgbClr val="000000"/>
              </a:buClr>
              <a:buSzPts val="500"/>
              <a:buFont typeface="Arial"/>
              <a:buNone/>
            </a:pPr>
            <a:r>
              <a:rPr lang="en" sz="500">
                <a:solidFill>
                  <a:schemeClr val="lt1"/>
                </a:solidFill>
                <a:latin typeface="Montserrat"/>
                <a:ea typeface="Montserrat"/>
                <a:cs typeface="Montserrat"/>
                <a:sym typeface="Montserrat"/>
              </a:rPr>
              <a:t>A P R I L</a:t>
            </a:r>
            <a:r>
              <a:rPr b="0" i="0" lang="en" sz="500" u="none" cap="none" strike="noStrike">
                <a:solidFill>
                  <a:schemeClr val="lt1"/>
                </a:solidFill>
                <a:latin typeface="Montserrat"/>
                <a:ea typeface="Montserrat"/>
                <a:cs typeface="Montserrat"/>
                <a:sym typeface="Montserrat"/>
              </a:rPr>
              <a:t>   2  0  2  </a:t>
            </a:r>
            <a:r>
              <a:rPr lang="en" sz="500">
                <a:solidFill>
                  <a:schemeClr val="lt1"/>
                </a:solidFill>
                <a:latin typeface="Montserrat"/>
                <a:ea typeface="Montserrat"/>
                <a:cs typeface="Montserrat"/>
                <a:sym typeface="Montserrat"/>
              </a:rPr>
              <a:t>2</a:t>
            </a:r>
            <a:endParaRPr b="0" i="0" sz="500" u="none" cap="none" strike="noStrike">
              <a:solidFill>
                <a:schemeClr val="lt1"/>
              </a:solidFill>
              <a:latin typeface="Montserrat"/>
              <a:ea typeface="Montserrat"/>
              <a:cs typeface="Montserrat"/>
              <a:sym typeface="Montserrat"/>
            </a:endParaRPr>
          </a:p>
        </p:txBody>
      </p:sp>
      <p:sp>
        <p:nvSpPr>
          <p:cNvPr id="20" name="Google Shape;20;p4"/>
          <p:cNvSpPr txBox="1"/>
          <p:nvPr/>
        </p:nvSpPr>
        <p:spPr>
          <a:xfrm>
            <a:off x="914400" y="4749900"/>
            <a:ext cx="3759600" cy="3936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Clr>
                <a:schemeClr val="dk1"/>
              </a:buClr>
              <a:buSzPts val="1100"/>
              <a:buFont typeface="Arial"/>
              <a:buNone/>
            </a:pPr>
            <a:r>
              <a:rPr b="1" lang="en" sz="500">
                <a:solidFill>
                  <a:schemeClr val="lt1"/>
                </a:solidFill>
                <a:latin typeface="Montserrat"/>
                <a:ea typeface="Montserrat"/>
                <a:cs typeface="Montserrat"/>
                <a:sym typeface="Montserrat"/>
              </a:rPr>
              <a:t>B E Y O N D  8  </a:t>
            </a:r>
            <a:r>
              <a:rPr lang="en" sz="500">
                <a:solidFill>
                  <a:schemeClr val="lt1"/>
                </a:solidFill>
                <a:latin typeface="Montserrat"/>
                <a:ea typeface="Montserrat"/>
                <a:cs typeface="Montserrat"/>
                <a:sym typeface="Montserrat"/>
              </a:rPr>
              <a:t>x  G O O G L E |  I M A G E  E Q U I T Y  I N I T I A T I V E</a:t>
            </a:r>
            <a:endParaRPr sz="5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500"/>
              <a:buFont typeface="Arial"/>
              <a:buNone/>
            </a:pPr>
            <a:r>
              <a:t/>
            </a:r>
            <a:endParaRPr b="1" sz="500">
              <a:solidFill>
                <a:schemeClr val="lt1"/>
              </a:solidFill>
              <a:latin typeface="Montserrat"/>
              <a:ea typeface="Montserrat"/>
              <a:cs typeface="Montserrat"/>
              <a:sym typeface="Montserrat"/>
            </a:endParaRPr>
          </a:p>
        </p:txBody>
      </p:sp>
    </p:spTree>
  </p:cSld>
  <p:clrMapOvr>
    <a:masterClrMapping/>
  </p:clrMapOvr>
  <p:extLst>
    <p:ext uri="{DCECCB84-F9BA-43D5-87BE-67443E8EF086}">
      <p15:sldGuideLst>
        <p15:guide id="1" pos="576">
          <p15:clr>
            <a:srgbClr val="FA7B17"/>
          </p15:clr>
        </p15:guide>
        <p15:guide id="2" orient="horz" pos="144">
          <p15:clr>
            <a:srgbClr val="FA7B17"/>
          </p15:clr>
        </p15:guide>
        <p15:guide id="3" orient="horz" pos="288">
          <p15:clr>
            <a:srgbClr val="FA7B17"/>
          </p15:clr>
        </p15:guide>
        <p15:guide id="4" pos="5184">
          <p15:clr>
            <a:srgbClr val="FA7B17"/>
          </p15:clr>
        </p15:guide>
        <p15:guide id="5" orient="horz" pos="2952">
          <p15:clr>
            <a:srgbClr val="FA7B17"/>
          </p15:clr>
        </p15:guide>
        <p15:guide id="6" pos="1152">
          <p15:clr>
            <a:srgbClr val="FA7B17"/>
          </p15:clr>
        </p15:guide>
        <p15:guide id="7" pos="1728">
          <p15:clr>
            <a:srgbClr val="FA7B17"/>
          </p15:clr>
        </p15:guide>
        <p15:guide id="8" pos="2304">
          <p15:clr>
            <a:srgbClr val="FA7B17"/>
          </p15:clr>
        </p15:guide>
        <p15:guide id="9" pos="2880">
          <p15:clr>
            <a:srgbClr val="FA7B17"/>
          </p15:clr>
        </p15:guide>
        <p15:guide id="10" pos="3456">
          <p15:clr>
            <a:srgbClr val="FA7B17"/>
          </p15:clr>
        </p15:guide>
        <p15:guide id="11" pos="4032">
          <p15:clr>
            <a:srgbClr val="FA7B17"/>
          </p15:clr>
        </p15:guide>
        <p15:guide id="12" pos="4608">
          <p15:clr>
            <a:srgbClr val="FA7B17"/>
          </p15:clr>
        </p15:guide>
        <p15:guide id="13" orient="horz" pos="1620">
          <p15:clr>
            <a:srgbClr val="FA7B17"/>
          </p15:clr>
        </p15:guide>
        <p15:guide id="14" orient="horz" pos="882">
          <p15:clr>
            <a:srgbClr val="FA7B17"/>
          </p15:clr>
        </p15:guide>
        <p15:guide id="15" orient="horz" pos="228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3" name="Google Shape;23;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 name="Google Shape;30;p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 name="Google Shape;35;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8" name="Google Shape;38;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9" name="Google Shape;3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1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14.png"/><Relationship Id="rId5" Type="http://schemas.openxmlformats.org/officeDocument/2006/relationships/image" Target="../media/image18.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hyperlink" Target="https://docs.google.com/presentation/d/1z4Hs7d2LKiDCP8znOpXocAC5z8HTvLWh8jlsk8dO3ec/edit#slide=id.g10794efd483_1_254" TargetMode="External"/><Relationship Id="rId4" Type="http://schemas.openxmlformats.org/officeDocument/2006/relationships/image" Target="../media/image4.png"/><Relationship Id="rId5"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91.png"/><Relationship Id="rId5" Type="http://schemas.openxmlformats.org/officeDocument/2006/relationships/image" Target="../media/image17.png"/><Relationship Id="rId6"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90.png"/><Relationship Id="rId5" Type="http://schemas.openxmlformats.org/officeDocument/2006/relationships/hyperlink" Target="https://www.solabeehive.co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3.jpg"/><Relationship Id="rId4" Type="http://schemas.openxmlformats.org/officeDocument/2006/relationships/image" Target="../media/image22.jpg"/><Relationship Id="rId5" Type="http://schemas.openxmlformats.org/officeDocument/2006/relationships/hyperlink" Target="https://www.99scott.com/nav"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40.xml"/><Relationship Id="rId10" Type="http://schemas.openxmlformats.org/officeDocument/2006/relationships/slide" Target="/ppt/slides/slide38.xml"/><Relationship Id="rId13" Type="http://schemas.openxmlformats.org/officeDocument/2006/relationships/slide" Target="/ppt/slides/slide46.xml"/><Relationship Id="rId12" Type="http://schemas.openxmlformats.org/officeDocument/2006/relationships/slide" Target="/ppt/slides/slide38.xm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slide" Target="/ppt/slides/slide4.xml"/><Relationship Id="rId9" Type="http://schemas.openxmlformats.org/officeDocument/2006/relationships/slide" Target="/ppt/slides/slide35.xml"/><Relationship Id="rId14" Type="http://schemas.openxmlformats.org/officeDocument/2006/relationships/slide" Target="/ppt/slides/slide53.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21.xml"/><Relationship Id="rId8" Type="http://schemas.openxmlformats.org/officeDocument/2006/relationships/slide" Target="/ppt/slides/slide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docs.google.com/document/d/1aw7qjNxPPwkzYHEDNkZ7tS-yWQnUNcBQ34uog7RhJL8/edit#"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hyperlink" Target="https://docs.google.com/document/d/1aw7qjNxPPwkzYHEDNkZ7tS-yWQnUNcBQ34uog7RhJL8/edit#" TargetMode="External"/><Relationship Id="rId6"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s>
</file>

<file path=ppt/slides/_rels/slide36.xml.rels><?xml version="1.0" encoding="UTF-8" standalone="yes"?><Relationships xmlns="http://schemas.openxmlformats.org/package/2006/relationships"><Relationship Id="rId11" Type="http://schemas.openxmlformats.org/officeDocument/2006/relationships/image" Target="../media/image36.jpg"/><Relationship Id="rId10" Type="http://schemas.openxmlformats.org/officeDocument/2006/relationships/image" Target="../media/image39.jpg"/><Relationship Id="rId13" Type="http://schemas.openxmlformats.org/officeDocument/2006/relationships/image" Target="../media/image62.jpg"/><Relationship Id="rId12" Type="http://schemas.openxmlformats.org/officeDocument/2006/relationships/image" Target="../media/image47.jpg"/><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33.jpg"/><Relationship Id="rId4" Type="http://schemas.openxmlformats.org/officeDocument/2006/relationships/image" Target="../media/image41.jpg"/><Relationship Id="rId9" Type="http://schemas.openxmlformats.org/officeDocument/2006/relationships/hyperlink" Target="https://docs.google.com/spreadsheets/d/1SkQ9doUswsDGSJrX1YCQBU_yZVbY2yWScc7Z7z2uRZ0/edit#gid=1822630130" TargetMode="External"/><Relationship Id="rId15" Type="http://schemas.openxmlformats.org/officeDocument/2006/relationships/image" Target="../media/image44.jpg"/><Relationship Id="rId14" Type="http://schemas.openxmlformats.org/officeDocument/2006/relationships/image" Target="../media/image38.jpg"/><Relationship Id="rId5" Type="http://schemas.openxmlformats.org/officeDocument/2006/relationships/image" Target="../media/image42.png"/><Relationship Id="rId6" Type="http://schemas.openxmlformats.org/officeDocument/2006/relationships/image" Target="../media/image64.jpg"/><Relationship Id="rId7" Type="http://schemas.openxmlformats.org/officeDocument/2006/relationships/image" Target="../media/image37.jpg"/><Relationship Id="rId8" Type="http://schemas.openxmlformats.org/officeDocument/2006/relationships/image" Target="../media/image46.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43.jpg"/><Relationship Id="rId4" Type="http://schemas.openxmlformats.org/officeDocument/2006/relationships/hyperlink" Target="https://www.c2i2.ucla.edu/" TargetMode="External"/><Relationship Id="rId9" Type="http://schemas.openxmlformats.org/officeDocument/2006/relationships/hyperlink" Target="https://lasfotosproject.org/" TargetMode="External"/><Relationship Id="rId5" Type="http://schemas.openxmlformats.org/officeDocument/2006/relationships/hyperlink" Target="https://docs.google.com/spreadsheets/d/1SkQ9doUswsDGSJrX1YCQBU_yZVbY2yWScc7Z7z2uRZ0/edit#gid=1634118120" TargetMode="External"/><Relationship Id="rId6" Type="http://schemas.openxmlformats.org/officeDocument/2006/relationships/image" Target="../media/image40.jpg"/><Relationship Id="rId7" Type="http://schemas.openxmlformats.org/officeDocument/2006/relationships/hyperlink" Target="https://www.blackimagecenter.org/" TargetMode="External"/><Relationship Id="rId8" Type="http://schemas.openxmlformats.org/officeDocument/2006/relationships/image" Target="../media/image6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docs.google.com/document/d/14bqEYHnqwbvHagWT2hl6UramRwm5ZPqSqHvDqHtsWU0/edit?resourcekey=0-PPI9jzx3MF1yLD8vPZw0yg#" TargetMode="External"/><Relationship Id="rId4"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88.png"/><Relationship Id="rId5" Type="http://schemas.openxmlformats.org/officeDocument/2006/relationships/hyperlink" Target="https://urldefense.proofpoint.com/v2/url?u=https-3A__www.tiyya.org_&amp;d=DwMFaQ&amp;c=euGZstcaTDllvimEN8b7jXrwqOf-v5A_CdpgnVfiiMM&amp;r=hNZcftFn20KmLnRU-6_tRw&amp;m=aUnBseK1dUW2lmxTfuVTs531R2qt3Fr77j__0o3hXho&amp;s=GJ6ygWHxwW4NLkH1p4Vks9nAf4D6lAZb1nR6sLC62ZE&amp;e=" TargetMode="External"/><Relationship Id="rId6" Type="http://schemas.openxmlformats.org/officeDocument/2006/relationships/hyperlink" Target="https://urldefense.proofpoint.com/v2/url?u=https-3A__www.tiyya.org_&amp;d=DwMFaQ&amp;c=euGZstcaTDllvimEN8b7jXrwqOf-v5A_CdpgnVfiiMM&amp;r=hNZcftFn20KmLnRU-6_tRw&amp;m=aUnBseK1dUW2lmxTfuVTs531R2qt3Fr77j__0o3hXho&amp;s=GJ6ygWHxwW4NLkH1p4Vks9nAf4D6lAZb1nR6sLC62ZE&amp;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png"/></Relationships>
</file>

<file path=ppt/slides/_rels/slide45.xml.rels><?xml version="1.0" encoding="UTF-8" standalone="yes"?><Relationships xmlns="http://schemas.openxmlformats.org/package/2006/relationships"><Relationship Id="rId10" Type="http://schemas.openxmlformats.org/officeDocument/2006/relationships/image" Target="../media/image55.jpg"/><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hyperlink" Target="https://www.hitpromo.net/product/show/6052/20-oz-belle-glass-bottle-with-bamboo-lid" TargetMode="External"/><Relationship Id="rId9" Type="http://schemas.openxmlformats.org/officeDocument/2006/relationships/image" Target="../media/image53.png"/><Relationship Id="rId5" Type="http://schemas.openxmlformats.org/officeDocument/2006/relationships/image" Target="../media/image58.png"/><Relationship Id="rId6" Type="http://schemas.openxmlformats.org/officeDocument/2006/relationships/hyperlink" Target="https://future-is-color.com/" TargetMode="External"/><Relationship Id="rId7" Type="http://schemas.openxmlformats.org/officeDocument/2006/relationships/hyperlink" Target="https://aperture.org/" TargetMode="External"/><Relationship Id="rId8" Type="http://schemas.openxmlformats.org/officeDocument/2006/relationships/image" Target="../media/image7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59.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7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68.jpg"/><Relationship Id="rId4" Type="http://schemas.openxmlformats.org/officeDocument/2006/relationships/image" Target="../media/image6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74.jpg"/><Relationship Id="rId4" Type="http://schemas.openxmlformats.org/officeDocument/2006/relationships/image" Target="../media/image69.jpg"/><Relationship Id="rId5"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8.png"/><Relationship Id="rId4"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1" Type="http://schemas.openxmlformats.org/officeDocument/2006/relationships/image" Target="../media/image71.png"/><Relationship Id="rId10" Type="http://schemas.openxmlformats.org/officeDocument/2006/relationships/hyperlink" Target="https://www.hollywoodreporter.com/movies/movie-features/passing-craft-masters-american-colorism-1235041052/amp/" TargetMode="External"/><Relationship Id="rId12" Type="http://schemas.openxmlformats.org/officeDocument/2006/relationships/image" Target="../media/image73.png"/><Relationship Id="rId1" Type="http://schemas.openxmlformats.org/officeDocument/2006/relationships/slideLayout" Target="../slideLayouts/slideLayout19.xml"/><Relationship Id="rId2" Type="http://schemas.openxmlformats.org/officeDocument/2006/relationships/notesSlide" Target="../notesSlides/notesSlide60.xml"/><Relationship Id="rId3" Type="http://schemas.openxmlformats.org/officeDocument/2006/relationships/slide" Target="/ppt/slides/slide34.xml"/><Relationship Id="rId4" Type="http://schemas.openxmlformats.org/officeDocument/2006/relationships/image" Target="../media/image87.jpg"/><Relationship Id="rId9" Type="http://schemas.openxmlformats.org/officeDocument/2006/relationships/hyperlink" Target="https://www.instagram.com/marcirodgers_/?hl=en" TargetMode="External"/><Relationship Id="rId5" Type="http://schemas.openxmlformats.org/officeDocument/2006/relationships/image" Target="../media/image84.png"/><Relationship Id="rId6" Type="http://schemas.openxmlformats.org/officeDocument/2006/relationships/hyperlink" Target="https://www.instagram.com/marcusanthonyhunter/?hl=en" TargetMode="External"/><Relationship Id="rId7" Type="http://schemas.openxmlformats.org/officeDocument/2006/relationships/hyperlink" Target="https://www.instagram.com/joycedeezy/?hl=en" TargetMode="External"/><Relationship Id="rId8" Type="http://schemas.openxmlformats.org/officeDocument/2006/relationships/image" Target="../media/image65.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slide" Target="/ppt/slides/slide3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8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86.jp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77.png"/><Relationship Id="rId4" Type="http://schemas.openxmlformats.org/officeDocument/2006/relationships/image" Target="../media/image83.png"/><Relationship Id="rId5" Type="http://schemas.openxmlformats.org/officeDocument/2006/relationships/image" Target="../media/image59.png"/><Relationship Id="rId6"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85.png"/><Relationship Id="rId4" Type="http://schemas.openxmlformats.org/officeDocument/2006/relationships/hyperlink" Target="https://docs.google.com/presentation/d/1z4Hs7d2LKiDCP8znOpXocAC5z8HTvLWh8jlsk8dO3ec/edit?usp=sharing" TargetMode="External"/><Relationship Id="rId5" Type="http://schemas.openxmlformats.org/officeDocument/2006/relationships/image" Target="../media/image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1" name="Shape 71"/>
        <p:cNvGrpSpPr/>
        <p:nvPr/>
      </p:nvGrpSpPr>
      <p:grpSpPr>
        <a:xfrm>
          <a:off x="0" y="0"/>
          <a:ext cx="0" cy="0"/>
          <a:chOff x="0" y="0"/>
          <a:chExt cx="0" cy="0"/>
        </a:xfrm>
      </p:grpSpPr>
      <p:sp>
        <p:nvSpPr>
          <p:cNvPr id="72" name="Google Shape;72;p21"/>
          <p:cNvSpPr txBox="1"/>
          <p:nvPr/>
        </p:nvSpPr>
        <p:spPr>
          <a:xfrm>
            <a:off x="498525" y="1796425"/>
            <a:ext cx="7079700" cy="86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1E1E22"/>
                </a:solidFill>
                <a:latin typeface="Google Sans"/>
                <a:ea typeface="Google Sans"/>
                <a:cs typeface="Google Sans"/>
                <a:sym typeface="Google Sans"/>
              </a:rPr>
              <a:t>In Our Image:</a:t>
            </a:r>
            <a:endParaRPr b="1" sz="2400">
              <a:solidFill>
                <a:srgbClr val="1E1E22"/>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800">
                <a:solidFill>
                  <a:srgbClr val="1E1E22"/>
                </a:solidFill>
                <a:latin typeface="Google Sans"/>
                <a:ea typeface="Google Sans"/>
                <a:cs typeface="Google Sans"/>
                <a:sym typeface="Google Sans"/>
              </a:rPr>
              <a:t>Conversations on Image Equity</a:t>
            </a:r>
            <a:endParaRPr sz="1800">
              <a:solidFill>
                <a:srgbClr val="1E1E22"/>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800">
              <a:solidFill>
                <a:srgbClr val="1E1E22"/>
              </a:solidFill>
              <a:latin typeface="Google Sans"/>
              <a:ea typeface="Google Sans"/>
              <a:cs typeface="Google Sans"/>
              <a:sym typeface="Google Sans"/>
            </a:endParaRPr>
          </a:p>
          <a:p>
            <a:pPr indent="0" lvl="0" marL="0" rtl="0" algn="l">
              <a:spcBef>
                <a:spcPts val="0"/>
              </a:spcBef>
              <a:spcAft>
                <a:spcPts val="0"/>
              </a:spcAft>
              <a:buNone/>
            </a:pPr>
            <a:r>
              <a:rPr i="1" lang="en">
                <a:solidFill>
                  <a:srgbClr val="1E1E22"/>
                </a:solidFill>
                <a:latin typeface="Google Sans"/>
                <a:ea typeface="Google Sans"/>
                <a:cs typeface="Google Sans"/>
                <a:sym typeface="Google Sans"/>
              </a:rPr>
              <a:t>April 2022</a:t>
            </a:r>
            <a:endParaRPr sz="1800">
              <a:solidFill>
                <a:srgbClr val="1E1E22"/>
              </a:solidFill>
              <a:latin typeface="Google Sans"/>
              <a:ea typeface="Google Sans"/>
              <a:cs typeface="Google Sans"/>
              <a:sym typeface="Google Sans"/>
            </a:endParaRPr>
          </a:p>
        </p:txBody>
      </p:sp>
      <p:sp>
        <p:nvSpPr>
          <p:cNvPr id="73" name="Google Shape;73;p21"/>
          <p:cNvSpPr txBox="1"/>
          <p:nvPr/>
        </p:nvSpPr>
        <p:spPr>
          <a:xfrm>
            <a:off x="498525" y="3479250"/>
            <a:ext cx="3957600" cy="81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EA4335"/>
                </a:solidFill>
                <a:latin typeface="Google Sans"/>
                <a:ea typeface="Google Sans"/>
                <a:cs typeface="Google Sans"/>
                <a:sym typeface="Google Sans"/>
              </a:rPr>
              <a:t>Questions? itsflorian@</a:t>
            </a:r>
            <a:endParaRPr b="1" sz="1200">
              <a:solidFill>
                <a:srgbClr val="EA4335"/>
              </a:solidFill>
              <a:latin typeface="Google Sans"/>
              <a:ea typeface="Google Sans"/>
              <a:cs typeface="Google Sans"/>
              <a:sym typeface="Google Sans"/>
            </a:endParaRPr>
          </a:p>
          <a:p>
            <a:pPr indent="0" lvl="0" marL="0" rtl="0" algn="l">
              <a:lnSpc>
                <a:spcPct val="100000"/>
              </a:lnSpc>
              <a:spcBef>
                <a:spcPts val="0"/>
              </a:spcBef>
              <a:spcAft>
                <a:spcPts val="0"/>
              </a:spcAft>
              <a:buNone/>
            </a:pPr>
            <a:r>
              <a:t/>
            </a:r>
            <a:endParaRPr i="1" sz="1000">
              <a:solidFill>
                <a:srgbClr val="EA4335"/>
              </a:solidFill>
              <a:latin typeface="Google Sans"/>
              <a:ea typeface="Google Sans"/>
              <a:cs typeface="Google Sans"/>
              <a:sym typeface="Google Sans"/>
            </a:endParaRPr>
          </a:p>
          <a:p>
            <a:pPr indent="0" lvl="0" marL="0" rtl="0" algn="l">
              <a:lnSpc>
                <a:spcPct val="100000"/>
              </a:lnSpc>
              <a:spcBef>
                <a:spcPts val="0"/>
              </a:spcBef>
              <a:spcAft>
                <a:spcPts val="0"/>
              </a:spcAft>
              <a:buNone/>
            </a:pPr>
            <a:r>
              <a:rPr i="1" lang="en" sz="1000">
                <a:solidFill>
                  <a:srgbClr val="EA4335"/>
                </a:solidFill>
                <a:latin typeface="Google Sans"/>
                <a:ea typeface="Google Sans"/>
                <a:cs typeface="Google Sans"/>
                <a:sym typeface="Google Sans"/>
              </a:rPr>
              <a:t>Last update: Wed 3/23</a:t>
            </a:r>
            <a:endParaRPr i="1" sz="1000">
              <a:solidFill>
                <a:srgbClr val="EA4335"/>
              </a:solidFill>
              <a:latin typeface="Google Sans"/>
              <a:ea typeface="Google Sans"/>
              <a:cs typeface="Google Sans"/>
              <a:sym typeface="Google Sans"/>
            </a:endParaRPr>
          </a:p>
        </p:txBody>
      </p:sp>
      <p:sp>
        <p:nvSpPr>
          <p:cNvPr id="74" name="Google Shape;74;p21"/>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pic>
        <p:nvPicPr>
          <p:cNvPr id="75" name="Google Shape;75;p21"/>
          <p:cNvPicPr preferRelativeResize="0"/>
          <p:nvPr/>
        </p:nvPicPr>
        <p:blipFill>
          <a:blip r:embed="rId3">
            <a:alphaModFix/>
          </a:blip>
          <a:stretch>
            <a:fillRect/>
          </a:stretch>
        </p:blipFill>
        <p:spPr>
          <a:xfrm>
            <a:off x="175888" y="4854144"/>
            <a:ext cx="189141" cy="1931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p:nvPr/>
        </p:nvSpPr>
        <p:spPr>
          <a:xfrm>
            <a:off x="407263" y="581713"/>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2</a:t>
            </a:r>
            <a:endParaRPr i="0" sz="1900" u="none" cap="none" strike="noStrike">
              <a:solidFill>
                <a:srgbClr val="000000"/>
              </a:solidFill>
              <a:latin typeface="Google Sans"/>
              <a:ea typeface="Google Sans"/>
              <a:cs typeface="Google Sans"/>
              <a:sym typeface="Google Sans"/>
            </a:endParaRPr>
          </a:p>
        </p:txBody>
      </p:sp>
      <p:sp>
        <p:nvSpPr>
          <p:cNvPr id="180" name="Google Shape;180;p30"/>
          <p:cNvSpPr/>
          <p:nvPr/>
        </p:nvSpPr>
        <p:spPr>
          <a:xfrm>
            <a:off x="931275" y="657925"/>
            <a:ext cx="5287800" cy="6759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1700">
                <a:solidFill>
                  <a:srgbClr val="595457"/>
                </a:solidFill>
                <a:latin typeface="Google Sans"/>
                <a:ea typeface="Google Sans"/>
                <a:cs typeface="Google Sans"/>
                <a:sym typeface="Google Sans"/>
              </a:rPr>
              <a:t>Frederick Douglass + History Of Protest</a:t>
            </a:r>
            <a:endParaRPr sz="1700">
              <a:solidFill>
                <a:srgbClr val="595457"/>
              </a:solidFill>
              <a:latin typeface="Google Sans"/>
              <a:ea typeface="Google Sans"/>
              <a:cs typeface="Google Sans"/>
              <a:sym typeface="Google Sans"/>
            </a:endParaRPr>
          </a:p>
        </p:txBody>
      </p:sp>
      <p:grpSp>
        <p:nvGrpSpPr>
          <p:cNvPr id="181" name="Google Shape;181;p30"/>
          <p:cNvGrpSpPr/>
          <p:nvPr/>
        </p:nvGrpSpPr>
        <p:grpSpPr>
          <a:xfrm>
            <a:off x="-11800" y="5069575"/>
            <a:ext cx="9155927" cy="90600"/>
            <a:chOff x="-11800" y="5069575"/>
            <a:chExt cx="9155927" cy="90600"/>
          </a:xfrm>
        </p:grpSpPr>
        <p:sp>
          <p:nvSpPr>
            <p:cNvPr id="182" name="Google Shape;182;p30"/>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0"/>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 name="Google Shape;186;p30"/>
          <p:cNvPicPr preferRelativeResize="0"/>
          <p:nvPr/>
        </p:nvPicPr>
        <p:blipFill>
          <a:blip r:embed="rId3">
            <a:alphaModFix/>
          </a:blip>
          <a:stretch>
            <a:fillRect/>
          </a:stretch>
        </p:blipFill>
        <p:spPr>
          <a:xfrm>
            <a:off x="1721363" y="1333825"/>
            <a:ext cx="5701282" cy="3430950"/>
          </a:xfrm>
          <a:prstGeom prst="rect">
            <a:avLst/>
          </a:prstGeom>
          <a:noFill/>
          <a:ln>
            <a:noFill/>
          </a:ln>
        </p:spPr>
      </p:pic>
      <p:sp>
        <p:nvSpPr>
          <p:cNvPr id="187" name="Google Shape;187;p30"/>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p:nvPr/>
        </p:nvSpPr>
        <p:spPr>
          <a:xfrm>
            <a:off x="407263" y="1038913"/>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2</a:t>
            </a:r>
            <a:endParaRPr i="0" sz="1900" u="none" cap="none" strike="noStrike">
              <a:solidFill>
                <a:srgbClr val="000000"/>
              </a:solidFill>
              <a:latin typeface="Google Sans"/>
              <a:ea typeface="Google Sans"/>
              <a:cs typeface="Google Sans"/>
              <a:sym typeface="Google Sans"/>
            </a:endParaRPr>
          </a:p>
        </p:txBody>
      </p:sp>
      <p:sp>
        <p:nvSpPr>
          <p:cNvPr id="194" name="Google Shape;194;p31"/>
          <p:cNvSpPr/>
          <p:nvPr/>
        </p:nvSpPr>
        <p:spPr>
          <a:xfrm>
            <a:off x="920700" y="1038925"/>
            <a:ext cx="1748100" cy="32982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1100">
                <a:solidFill>
                  <a:srgbClr val="595457"/>
                </a:solidFill>
                <a:latin typeface="Google Sans"/>
                <a:ea typeface="Google Sans"/>
                <a:cs typeface="Google Sans"/>
                <a:sym typeface="Google Sans"/>
              </a:rPr>
              <a:t>Frederick Douglass + History Of Protest</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457"/>
                </a:solidFill>
                <a:latin typeface="Google Sans"/>
                <a:ea typeface="Google Sans"/>
                <a:cs typeface="Google Sans"/>
                <a:sym typeface="Google Sans"/>
              </a:rPr>
              <a:t>Saloon style room detailing image-making as activism [e.g. Frederick Douglass, Ida B Wells] with accompanying video content.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457"/>
                </a:solidFill>
                <a:latin typeface="Google Sans"/>
                <a:ea typeface="Google Sans"/>
                <a:cs typeface="Google Sans"/>
                <a:sym typeface="Google Sans"/>
              </a:rPr>
              <a:t>Displaying images of international protests from early 1900s to 1960s.</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457"/>
                </a:solidFill>
                <a:latin typeface="Google Sans"/>
                <a:ea typeface="Google Sans"/>
                <a:cs typeface="Google Sans"/>
                <a:sym typeface="Google Sans"/>
              </a:rPr>
              <a:t>Featuring a 19th century portrait photo moment.</a:t>
            </a:r>
            <a:endParaRPr sz="1100">
              <a:solidFill>
                <a:srgbClr val="595457"/>
              </a:solidFill>
              <a:latin typeface="Google Sans"/>
              <a:ea typeface="Google Sans"/>
              <a:cs typeface="Google Sans"/>
              <a:sym typeface="Google Sans"/>
            </a:endParaRPr>
          </a:p>
        </p:txBody>
      </p:sp>
      <p:grpSp>
        <p:nvGrpSpPr>
          <p:cNvPr id="195" name="Google Shape;195;p31"/>
          <p:cNvGrpSpPr/>
          <p:nvPr/>
        </p:nvGrpSpPr>
        <p:grpSpPr>
          <a:xfrm>
            <a:off x="-11800" y="5069575"/>
            <a:ext cx="9155927" cy="90600"/>
            <a:chOff x="-11800" y="5069575"/>
            <a:chExt cx="9155927" cy="90600"/>
          </a:xfrm>
        </p:grpSpPr>
        <p:sp>
          <p:nvSpPr>
            <p:cNvPr id="196" name="Google Shape;196;p31"/>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31"/>
          <p:cNvSpPr txBox="1"/>
          <p:nvPr/>
        </p:nvSpPr>
        <p:spPr>
          <a:xfrm>
            <a:off x="6091175" y="457697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457"/>
                </a:solidFill>
                <a:latin typeface="Google Sans"/>
                <a:ea typeface="Google Sans"/>
                <a:cs typeface="Google Sans"/>
                <a:sym typeface="Google Sans"/>
              </a:rPr>
              <a:t>*false walls will be built in this room for </a:t>
            </a:r>
            <a:r>
              <a:rPr lang="en" sz="1000">
                <a:solidFill>
                  <a:srgbClr val="595457"/>
                </a:solidFill>
                <a:latin typeface="Google Sans"/>
                <a:ea typeface="Google Sans"/>
                <a:cs typeface="Google Sans"/>
                <a:sym typeface="Google Sans"/>
              </a:rPr>
              <a:t>the</a:t>
            </a:r>
            <a:r>
              <a:rPr lang="en" sz="1000">
                <a:solidFill>
                  <a:srgbClr val="595457"/>
                </a:solidFill>
                <a:latin typeface="Google Sans"/>
                <a:ea typeface="Google Sans"/>
                <a:cs typeface="Google Sans"/>
                <a:sym typeface="Google Sans"/>
              </a:rPr>
              <a:t> wood paneling and wallpaper</a:t>
            </a:r>
            <a:endParaRPr sz="1300"/>
          </a:p>
        </p:txBody>
      </p:sp>
      <p:pic>
        <p:nvPicPr>
          <p:cNvPr id="201" name="Google Shape;201;p31"/>
          <p:cNvPicPr preferRelativeResize="0"/>
          <p:nvPr/>
        </p:nvPicPr>
        <p:blipFill>
          <a:blip r:embed="rId3">
            <a:alphaModFix/>
          </a:blip>
          <a:stretch>
            <a:fillRect/>
          </a:stretch>
        </p:blipFill>
        <p:spPr>
          <a:xfrm>
            <a:off x="2747675" y="877812"/>
            <a:ext cx="3179775" cy="1788038"/>
          </a:xfrm>
          <a:prstGeom prst="rect">
            <a:avLst/>
          </a:prstGeom>
          <a:noFill/>
          <a:ln>
            <a:noFill/>
          </a:ln>
        </p:spPr>
      </p:pic>
      <p:pic>
        <p:nvPicPr>
          <p:cNvPr id="202" name="Google Shape;202;p31"/>
          <p:cNvPicPr preferRelativeResize="0"/>
          <p:nvPr/>
        </p:nvPicPr>
        <p:blipFill>
          <a:blip r:embed="rId4">
            <a:alphaModFix/>
          </a:blip>
          <a:stretch>
            <a:fillRect/>
          </a:stretch>
        </p:blipFill>
        <p:spPr>
          <a:xfrm>
            <a:off x="2747675" y="2711168"/>
            <a:ext cx="3179776" cy="1787068"/>
          </a:xfrm>
          <a:prstGeom prst="rect">
            <a:avLst/>
          </a:prstGeom>
          <a:noFill/>
          <a:ln>
            <a:noFill/>
          </a:ln>
        </p:spPr>
      </p:pic>
      <p:sp>
        <p:nvSpPr>
          <p:cNvPr id="203" name="Google Shape;203;p31"/>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1"/>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pic>
        <p:nvPicPr>
          <p:cNvPr id="205" name="Google Shape;205;p31"/>
          <p:cNvPicPr preferRelativeResize="0"/>
          <p:nvPr/>
        </p:nvPicPr>
        <p:blipFill>
          <a:blip r:embed="rId5">
            <a:alphaModFix/>
          </a:blip>
          <a:stretch>
            <a:fillRect/>
          </a:stretch>
        </p:blipFill>
        <p:spPr>
          <a:xfrm>
            <a:off x="6006326" y="1851837"/>
            <a:ext cx="3084851" cy="1735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2"/>
          <p:cNvSpPr/>
          <p:nvPr/>
        </p:nvSpPr>
        <p:spPr>
          <a:xfrm>
            <a:off x="389463" y="619813"/>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3</a:t>
            </a:r>
            <a:endParaRPr i="0" sz="1900" u="none" cap="none" strike="noStrike">
              <a:solidFill>
                <a:srgbClr val="000000"/>
              </a:solidFill>
              <a:latin typeface="Google Sans"/>
              <a:ea typeface="Google Sans"/>
              <a:cs typeface="Google Sans"/>
              <a:sym typeface="Google Sans"/>
            </a:endParaRPr>
          </a:p>
        </p:txBody>
      </p:sp>
      <p:grpSp>
        <p:nvGrpSpPr>
          <p:cNvPr id="211" name="Google Shape;211;p32"/>
          <p:cNvGrpSpPr/>
          <p:nvPr/>
        </p:nvGrpSpPr>
        <p:grpSpPr>
          <a:xfrm>
            <a:off x="-11800" y="5069575"/>
            <a:ext cx="9155927" cy="90600"/>
            <a:chOff x="-11800" y="5069575"/>
            <a:chExt cx="9155927" cy="90600"/>
          </a:xfrm>
        </p:grpSpPr>
        <p:sp>
          <p:nvSpPr>
            <p:cNvPr id="212" name="Google Shape;212;p32"/>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2"/>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2"/>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32"/>
          <p:cNvSpPr/>
          <p:nvPr/>
        </p:nvSpPr>
        <p:spPr>
          <a:xfrm>
            <a:off x="874875" y="696025"/>
            <a:ext cx="5287800" cy="6759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1700">
                <a:solidFill>
                  <a:srgbClr val="595457"/>
                </a:solidFill>
                <a:latin typeface="Google Sans"/>
                <a:ea typeface="Google Sans"/>
                <a:cs typeface="Google Sans"/>
                <a:sym typeface="Google Sans"/>
              </a:rPr>
              <a:t>Representation Boom in 70s</a:t>
            </a:r>
            <a:endParaRPr sz="1700">
              <a:solidFill>
                <a:srgbClr val="595457"/>
              </a:solidFill>
              <a:latin typeface="Google Sans"/>
              <a:ea typeface="Google Sans"/>
              <a:cs typeface="Google Sans"/>
              <a:sym typeface="Google Sans"/>
            </a:endParaRPr>
          </a:p>
        </p:txBody>
      </p:sp>
      <p:sp>
        <p:nvSpPr>
          <p:cNvPr id="217" name="Google Shape;217;p32"/>
          <p:cNvSpPr txBox="1"/>
          <p:nvPr/>
        </p:nvSpPr>
        <p:spPr>
          <a:xfrm>
            <a:off x="6976650" y="4427425"/>
            <a:ext cx="201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457"/>
                </a:solidFill>
                <a:latin typeface="Google Sans"/>
                <a:ea typeface="Google Sans"/>
                <a:cs typeface="Google Sans"/>
                <a:sym typeface="Google Sans"/>
              </a:rPr>
              <a:t>*this room will exist outdoors with only two walls and a ceiling.</a:t>
            </a:r>
            <a:endParaRPr sz="1300"/>
          </a:p>
        </p:txBody>
      </p:sp>
      <p:pic>
        <p:nvPicPr>
          <p:cNvPr id="218" name="Google Shape;218;p32"/>
          <p:cNvPicPr preferRelativeResize="0"/>
          <p:nvPr/>
        </p:nvPicPr>
        <p:blipFill>
          <a:blip r:embed="rId3">
            <a:alphaModFix/>
          </a:blip>
          <a:stretch>
            <a:fillRect/>
          </a:stretch>
        </p:blipFill>
        <p:spPr>
          <a:xfrm>
            <a:off x="2387913" y="1105937"/>
            <a:ext cx="4368175" cy="3814076"/>
          </a:xfrm>
          <a:prstGeom prst="rect">
            <a:avLst/>
          </a:prstGeom>
          <a:noFill/>
          <a:ln>
            <a:noFill/>
          </a:ln>
        </p:spPr>
      </p:pic>
      <p:sp>
        <p:nvSpPr>
          <p:cNvPr id="219" name="Google Shape;219;p32"/>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2"/>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p:nvPr/>
        </p:nvSpPr>
        <p:spPr>
          <a:xfrm>
            <a:off x="97813" y="240463"/>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3</a:t>
            </a:r>
            <a:endParaRPr i="0" sz="1900" u="none" cap="none" strike="noStrike">
              <a:solidFill>
                <a:srgbClr val="000000"/>
              </a:solidFill>
              <a:latin typeface="Google Sans"/>
              <a:ea typeface="Google Sans"/>
              <a:cs typeface="Google Sans"/>
              <a:sym typeface="Google Sans"/>
            </a:endParaRPr>
          </a:p>
        </p:txBody>
      </p:sp>
      <p:sp>
        <p:nvSpPr>
          <p:cNvPr id="226" name="Google Shape;226;p33"/>
          <p:cNvSpPr/>
          <p:nvPr/>
        </p:nvSpPr>
        <p:spPr>
          <a:xfrm>
            <a:off x="97825" y="956400"/>
            <a:ext cx="2073900" cy="37326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595457"/>
                </a:solidFill>
                <a:latin typeface="Google Sans"/>
                <a:ea typeface="Google Sans"/>
                <a:cs typeface="Google Sans"/>
                <a:sym typeface="Google Sans"/>
              </a:rPr>
              <a:t>Representation Boom in the 70’s</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457"/>
                </a:solidFill>
                <a:latin typeface="Google Sans"/>
                <a:ea typeface="Google Sans"/>
                <a:cs typeface="Google Sans"/>
                <a:sym typeface="Google Sans"/>
              </a:rPr>
              <a:t>70’s living room film set photo moment featuring magazine cover wall of icons of color.</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457"/>
                </a:solidFill>
                <a:latin typeface="Google Sans"/>
                <a:ea typeface="Google Sans"/>
                <a:cs typeface="Google Sans"/>
                <a:sym typeface="Google Sans"/>
              </a:rPr>
              <a:t>Photo albums will be displayed in a study next to the tv set, as well as a full collection of books, vinyls, comics, and an encyclopedia collection.</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457"/>
                </a:solidFill>
                <a:latin typeface="Google Sans"/>
                <a:ea typeface="Google Sans"/>
                <a:cs typeface="Google Sans"/>
                <a:sym typeface="Google Sans"/>
              </a:rPr>
              <a:t>70s album cover photo moment using provided props.</a:t>
            </a:r>
            <a:endParaRPr sz="1100">
              <a:solidFill>
                <a:srgbClr val="595457"/>
              </a:solidFill>
              <a:latin typeface="Google Sans"/>
              <a:ea typeface="Google Sans"/>
              <a:cs typeface="Google Sans"/>
              <a:sym typeface="Google Sans"/>
            </a:endParaRPr>
          </a:p>
        </p:txBody>
      </p:sp>
      <p:grpSp>
        <p:nvGrpSpPr>
          <p:cNvPr id="227" name="Google Shape;227;p33"/>
          <p:cNvGrpSpPr/>
          <p:nvPr/>
        </p:nvGrpSpPr>
        <p:grpSpPr>
          <a:xfrm>
            <a:off x="-11800" y="5069575"/>
            <a:ext cx="9155927" cy="90600"/>
            <a:chOff x="-11800" y="5069575"/>
            <a:chExt cx="9155927" cy="90600"/>
          </a:xfrm>
        </p:grpSpPr>
        <p:sp>
          <p:nvSpPr>
            <p:cNvPr id="228" name="Google Shape;228;p33"/>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3"/>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2" name="Google Shape;232;p33"/>
          <p:cNvPicPr preferRelativeResize="0"/>
          <p:nvPr/>
        </p:nvPicPr>
        <p:blipFill>
          <a:blip r:embed="rId3">
            <a:alphaModFix/>
          </a:blip>
          <a:stretch>
            <a:fillRect/>
          </a:stretch>
        </p:blipFill>
        <p:spPr>
          <a:xfrm>
            <a:off x="5618638" y="2954950"/>
            <a:ext cx="3261151" cy="1834699"/>
          </a:xfrm>
          <a:prstGeom prst="rect">
            <a:avLst/>
          </a:prstGeom>
          <a:noFill/>
          <a:ln>
            <a:noFill/>
          </a:ln>
        </p:spPr>
      </p:pic>
      <p:pic>
        <p:nvPicPr>
          <p:cNvPr id="233" name="Google Shape;233;p33"/>
          <p:cNvPicPr preferRelativeResize="0"/>
          <p:nvPr/>
        </p:nvPicPr>
        <p:blipFill>
          <a:blip r:embed="rId4">
            <a:alphaModFix/>
          </a:blip>
          <a:stretch>
            <a:fillRect/>
          </a:stretch>
        </p:blipFill>
        <p:spPr>
          <a:xfrm>
            <a:off x="2324125" y="2954950"/>
            <a:ext cx="3261151" cy="1834709"/>
          </a:xfrm>
          <a:prstGeom prst="rect">
            <a:avLst/>
          </a:prstGeom>
          <a:noFill/>
          <a:ln>
            <a:noFill/>
          </a:ln>
        </p:spPr>
      </p:pic>
      <p:pic>
        <p:nvPicPr>
          <p:cNvPr id="234" name="Google Shape;234;p33"/>
          <p:cNvPicPr preferRelativeResize="0"/>
          <p:nvPr/>
        </p:nvPicPr>
        <p:blipFill>
          <a:blip r:embed="rId5">
            <a:alphaModFix/>
          </a:blip>
          <a:stretch>
            <a:fillRect/>
          </a:stretch>
        </p:blipFill>
        <p:spPr>
          <a:xfrm>
            <a:off x="5622251" y="1062538"/>
            <a:ext cx="3253925" cy="1843236"/>
          </a:xfrm>
          <a:prstGeom prst="rect">
            <a:avLst/>
          </a:prstGeom>
          <a:noFill/>
          <a:ln>
            <a:noFill/>
          </a:ln>
        </p:spPr>
      </p:pic>
      <p:pic>
        <p:nvPicPr>
          <p:cNvPr id="235" name="Google Shape;235;p33"/>
          <p:cNvPicPr preferRelativeResize="0"/>
          <p:nvPr/>
        </p:nvPicPr>
        <p:blipFill rotWithShape="1">
          <a:blip r:embed="rId6">
            <a:alphaModFix/>
          </a:blip>
          <a:srcRect b="0" l="20823" r="0" t="20704"/>
          <a:stretch/>
        </p:blipFill>
        <p:spPr>
          <a:xfrm>
            <a:off x="2324126" y="1062550"/>
            <a:ext cx="3261150" cy="1834699"/>
          </a:xfrm>
          <a:prstGeom prst="rect">
            <a:avLst/>
          </a:prstGeom>
          <a:noFill/>
          <a:ln>
            <a:noFill/>
          </a:ln>
        </p:spPr>
      </p:pic>
      <p:sp>
        <p:nvSpPr>
          <p:cNvPr id="236" name="Google Shape;236;p33"/>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3"/>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grpSp>
        <p:nvGrpSpPr>
          <p:cNvPr id="242" name="Google Shape;242;p34"/>
          <p:cNvGrpSpPr/>
          <p:nvPr/>
        </p:nvGrpSpPr>
        <p:grpSpPr>
          <a:xfrm>
            <a:off x="-11800" y="5069575"/>
            <a:ext cx="9155927" cy="90600"/>
            <a:chOff x="-11800" y="5069575"/>
            <a:chExt cx="9155927" cy="90600"/>
          </a:xfrm>
        </p:grpSpPr>
        <p:sp>
          <p:nvSpPr>
            <p:cNvPr id="243" name="Google Shape;243;p34"/>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4"/>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4"/>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4"/>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 name="Google Shape;247;p34"/>
          <p:cNvSpPr/>
          <p:nvPr/>
        </p:nvSpPr>
        <p:spPr>
          <a:xfrm>
            <a:off x="407263" y="581713"/>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4</a:t>
            </a:r>
            <a:endParaRPr i="0" sz="1900" u="none" cap="none" strike="noStrike">
              <a:solidFill>
                <a:srgbClr val="000000"/>
              </a:solidFill>
              <a:latin typeface="Google Sans"/>
              <a:ea typeface="Google Sans"/>
              <a:cs typeface="Google Sans"/>
              <a:sym typeface="Google Sans"/>
            </a:endParaRPr>
          </a:p>
        </p:txBody>
      </p:sp>
      <p:sp>
        <p:nvSpPr>
          <p:cNvPr id="248" name="Google Shape;248;p34"/>
          <p:cNvSpPr/>
          <p:nvPr/>
        </p:nvSpPr>
        <p:spPr>
          <a:xfrm>
            <a:off x="931275" y="657925"/>
            <a:ext cx="5287800" cy="6759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1700">
                <a:solidFill>
                  <a:srgbClr val="595457"/>
                </a:solidFill>
                <a:latin typeface="Google Sans"/>
                <a:ea typeface="Google Sans"/>
                <a:cs typeface="Google Sans"/>
                <a:sym typeface="Google Sans"/>
              </a:rPr>
              <a:t>The New Standard</a:t>
            </a:r>
            <a:endParaRPr sz="1700">
              <a:solidFill>
                <a:srgbClr val="595457"/>
              </a:solidFill>
              <a:latin typeface="Google Sans"/>
              <a:ea typeface="Google Sans"/>
              <a:cs typeface="Google Sans"/>
              <a:sym typeface="Google Sans"/>
            </a:endParaRPr>
          </a:p>
        </p:txBody>
      </p:sp>
      <p:pic>
        <p:nvPicPr>
          <p:cNvPr id="249" name="Google Shape;249;p34"/>
          <p:cNvPicPr preferRelativeResize="0"/>
          <p:nvPr/>
        </p:nvPicPr>
        <p:blipFill>
          <a:blip r:embed="rId3">
            <a:alphaModFix/>
          </a:blip>
          <a:stretch>
            <a:fillRect/>
          </a:stretch>
        </p:blipFill>
        <p:spPr>
          <a:xfrm>
            <a:off x="2165575" y="1333825"/>
            <a:ext cx="4812860" cy="3430949"/>
          </a:xfrm>
          <a:prstGeom prst="rect">
            <a:avLst/>
          </a:prstGeom>
          <a:noFill/>
          <a:ln>
            <a:noFill/>
          </a:ln>
        </p:spPr>
      </p:pic>
      <p:sp>
        <p:nvSpPr>
          <p:cNvPr id="250" name="Google Shape;250;p34"/>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4"/>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p:nvPr/>
        </p:nvSpPr>
        <p:spPr>
          <a:xfrm>
            <a:off x="765988" y="639300"/>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4</a:t>
            </a:r>
            <a:endParaRPr i="0" sz="1900" u="none" cap="none" strike="noStrike">
              <a:solidFill>
                <a:srgbClr val="000000"/>
              </a:solidFill>
              <a:latin typeface="Google Sans"/>
              <a:ea typeface="Google Sans"/>
              <a:cs typeface="Google Sans"/>
              <a:sym typeface="Google Sans"/>
            </a:endParaRPr>
          </a:p>
        </p:txBody>
      </p:sp>
      <p:sp>
        <p:nvSpPr>
          <p:cNvPr id="257" name="Google Shape;257;p35"/>
          <p:cNvSpPr/>
          <p:nvPr/>
        </p:nvSpPr>
        <p:spPr>
          <a:xfrm>
            <a:off x="2772300" y="4035025"/>
            <a:ext cx="3599400" cy="9771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595457"/>
                </a:solidFill>
                <a:latin typeface="Google Sans"/>
                <a:ea typeface="Google Sans"/>
                <a:cs typeface="Google Sans"/>
                <a:sym typeface="Google Sans"/>
              </a:rPr>
              <a:t>“The New Standard”</a:t>
            </a:r>
            <a:endParaRPr b="1"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457"/>
                </a:solidFill>
                <a:latin typeface="Google Sans"/>
                <a:ea typeface="Google Sans"/>
                <a:cs typeface="Google Sans"/>
                <a:sym typeface="Google Sans"/>
              </a:rPr>
              <a:t>Shirley Card-esque frame photo moment adds new twist to original, with the technology experience references color checkers, a tool that has been integral to color tuning in cameras.</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p:txBody>
      </p:sp>
      <p:grpSp>
        <p:nvGrpSpPr>
          <p:cNvPr id="258" name="Google Shape;258;p35"/>
          <p:cNvGrpSpPr/>
          <p:nvPr/>
        </p:nvGrpSpPr>
        <p:grpSpPr>
          <a:xfrm>
            <a:off x="-11800" y="5069575"/>
            <a:ext cx="9155927" cy="90600"/>
            <a:chOff x="-11800" y="5069575"/>
            <a:chExt cx="9155927" cy="90600"/>
          </a:xfrm>
        </p:grpSpPr>
        <p:sp>
          <p:nvSpPr>
            <p:cNvPr id="259" name="Google Shape;259;p35"/>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5"/>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pic>
        <p:nvPicPr>
          <p:cNvPr id="265" name="Google Shape;265;p35"/>
          <p:cNvPicPr preferRelativeResize="0"/>
          <p:nvPr/>
        </p:nvPicPr>
        <p:blipFill rotWithShape="1">
          <a:blip r:embed="rId3">
            <a:alphaModFix/>
          </a:blip>
          <a:srcRect b="0" l="0" r="0" t="17985"/>
          <a:stretch/>
        </p:blipFill>
        <p:spPr>
          <a:xfrm>
            <a:off x="1327600" y="965450"/>
            <a:ext cx="6523876" cy="3012125"/>
          </a:xfrm>
          <a:prstGeom prst="rect">
            <a:avLst/>
          </a:prstGeom>
          <a:noFill/>
          <a:ln>
            <a:noFill/>
          </a:ln>
        </p:spPr>
      </p:pic>
      <p:sp>
        <p:nvSpPr>
          <p:cNvPr id="266" name="Google Shape;266;p35"/>
          <p:cNvSpPr/>
          <p:nvPr/>
        </p:nvSpPr>
        <p:spPr>
          <a:xfrm>
            <a:off x="5610225" y="1904650"/>
            <a:ext cx="761700" cy="447600"/>
          </a:xfrm>
          <a:prstGeom prst="rect">
            <a:avLst/>
          </a:prstGeom>
          <a:solidFill>
            <a:srgbClr val="A9A9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35"/>
          <p:cNvPicPr preferRelativeResize="0"/>
          <p:nvPr/>
        </p:nvPicPr>
        <p:blipFill rotWithShape="1">
          <a:blip r:embed="rId4">
            <a:alphaModFix amt="79000"/>
          </a:blip>
          <a:srcRect b="0" l="0" r="0" t="7287"/>
          <a:stretch/>
        </p:blipFill>
        <p:spPr>
          <a:xfrm>
            <a:off x="5630000" y="1880100"/>
            <a:ext cx="761699" cy="4721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6"/>
          <p:cNvSpPr/>
          <p:nvPr/>
        </p:nvSpPr>
        <p:spPr>
          <a:xfrm>
            <a:off x="620888" y="623738"/>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4</a:t>
            </a:r>
            <a:endParaRPr i="0" sz="1900" u="none" cap="none" strike="noStrike">
              <a:solidFill>
                <a:srgbClr val="000000"/>
              </a:solidFill>
              <a:latin typeface="Google Sans"/>
              <a:ea typeface="Google Sans"/>
              <a:cs typeface="Google Sans"/>
              <a:sym typeface="Google Sans"/>
            </a:endParaRPr>
          </a:p>
        </p:txBody>
      </p:sp>
      <p:sp>
        <p:nvSpPr>
          <p:cNvPr id="273" name="Google Shape;273;p36"/>
          <p:cNvSpPr/>
          <p:nvPr/>
        </p:nvSpPr>
        <p:spPr>
          <a:xfrm>
            <a:off x="1099775" y="623750"/>
            <a:ext cx="2025000" cy="8463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595959"/>
                </a:solidFill>
                <a:latin typeface="Google Sans"/>
                <a:ea typeface="Google Sans"/>
                <a:cs typeface="Google Sans"/>
                <a:sym typeface="Google Sans"/>
              </a:rPr>
              <a:t>Real Tone Zone</a:t>
            </a:r>
            <a:endParaRPr b="1" sz="1100">
              <a:solidFill>
                <a:srgbClr val="595959"/>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959"/>
                </a:solidFill>
                <a:latin typeface="Google Sans"/>
                <a:ea typeface="Google Sans"/>
                <a:cs typeface="Google Sans"/>
                <a:sym typeface="Google Sans"/>
              </a:rPr>
              <a:t>This portion of the experience explores skin tone hues and also the absence of color via vignettes/scenes of browns, tans, black and white.</a:t>
            </a:r>
            <a:endParaRPr sz="1100">
              <a:solidFill>
                <a:srgbClr val="595959"/>
              </a:solidFill>
              <a:latin typeface="Google Sans"/>
              <a:ea typeface="Google Sans"/>
              <a:cs typeface="Google Sans"/>
              <a:sym typeface="Google Sans"/>
            </a:endParaRPr>
          </a:p>
        </p:txBody>
      </p:sp>
      <p:grpSp>
        <p:nvGrpSpPr>
          <p:cNvPr id="274" name="Google Shape;274;p36"/>
          <p:cNvGrpSpPr/>
          <p:nvPr/>
        </p:nvGrpSpPr>
        <p:grpSpPr>
          <a:xfrm>
            <a:off x="-11800" y="5069575"/>
            <a:ext cx="9155927" cy="90600"/>
            <a:chOff x="-11800" y="5069575"/>
            <a:chExt cx="9155927" cy="90600"/>
          </a:xfrm>
        </p:grpSpPr>
        <p:sp>
          <p:nvSpPr>
            <p:cNvPr id="275" name="Google Shape;275;p36"/>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6"/>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9" name="Google Shape;279;p36"/>
          <p:cNvPicPr preferRelativeResize="0"/>
          <p:nvPr/>
        </p:nvPicPr>
        <p:blipFill rotWithShape="1">
          <a:blip r:embed="rId3">
            <a:alphaModFix/>
          </a:blip>
          <a:srcRect b="1373" l="0" r="0" t="1876"/>
          <a:stretch/>
        </p:blipFill>
        <p:spPr>
          <a:xfrm>
            <a:off x="4444232" y="944325"/>
            <a:ext cx="3544467" cy="1943242"/>
          </a:xfrm>
          <a:prstGeom prst="rect">
            <a:avLst/>
          </a:prstGeom>
          <a:noFill/>
          <a:ln>
            <a:noFill/>
          </a:ln>
        </p:spPr>
      </p:pic>
      <p:pic>
        <p:nvPicPr>
          <p:cNvPr id="280" name="Google Shape;280;p36"/>
          <p:cNvPicPr preferRelativeResize="0"/>
          <p:nvPr/>
        </p:nvPicPr>
        <p:blipFill>
          <a:blip r:embed="rId4">
            <a:alphaModFix/>
          </a:blip>
          <a:stretch>
            <a:fillRect/>
          </a:stretch>
        </p:blipFill>
        <p:spPr>
          <a:xfrm>
            <a:off x="4444232" y="2968760"/>
            <a:ext cx="3544467" cy="1992415"/>
          </a:xfrm>
          <a:prstGeom prst="rect">
            <a:avLst/>
          </a:prstGeom>
          <a:noFill/>
          <a:ln>
            <a:noFill/>
          </a:ln>
        </p:spPr>
      </p:pic>
      <p:pic>
        <p:nvPicPr>
          <p:cNvPr id="281" name="Google Shape;281;p36"/>
          <p:cNvPicPr preferRelativeResize="0"/>
          <p:nvPr/>
        </p:nvPicPr>
        <p:blipFill rotWithShape="1">
          <a:blip r:embed="rId5">
            <a:alphaModFix/>
          </a:blip>
          <a:srcRect b="0" l="0" r="0" t="4852"/>
          <a:stretch/>
        </p:blipFill>
        <p:spPr>
          <a:xfrm>
            <a:off x="630601" y="2968760"/>
            <a:ext cx="3706591" cy="1992414"/>
          </a:xfrm>
          <a:prstGeom prst="rect">
            <a:avLst/>
          </a:prstGeom>
          <a:noFill/>
          <a:ln>
            <a:noFill/>
          </a:ln>
        </p:spPr>
      </p:pic>
      <p:sp>
        <p:nvSpPr>
          <p:cNvPr id="282" name="Google Shape;282;p36"/>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6"/>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p:nvPr/>
        </p:nvSpPr>
        <p:spPr>
          <a:xfrm>
            <a:off x="544688" y="623738"/>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4</a:t>
            </a:r>
            <a:endParaRPr i="0" sz="1900" u="none" cap="none" strike="noStrike">
              <a:solidFill>
                <a:srgbClr val="000000"/>
              </a:solidFill>
              <a:latin typeface="Google Sans"/>
              <a:ea typeface="Google Sans"/>
              <a:cs typeface="Google Sans"/>
              <a:sym typeface="Google Sans"/>
            </a:endParaRPr>
          </a:p>
        </p:txBody>
      </p:sp>
      <p:sp>
        <p:nvSpPr>
          <p:cNvPr id="289" name="Google Shape;289;p37"/>
          <p:cNvSpPr/>
          <p:nvPr/>
        </p:nvSpPr>
        <p:spPr>
          <a:xfrm>
            <a:off x="1023575" y="776150"/>
            <a:ext cx="2025000" cy="8463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595959"/>
                </a:solidFill>
                <a:latin typeface="Google Sans"/>
                <a:ea typeface="Google Sans"/>
                <a:cs typeface="Google Sans"/>
                <a:sym typeface="Google Sans"/>
              </a:rPr>
              <a:t>The Infinite Palette</a:t>
            </a:r>
            <a:endParaRPr b="1" sz="1100">
              <a:solidFill>
                <a:srgbClr val="595959"/>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959"/>
                </a:solidFill>
                <a:latin typeface="Google Sans"/>
                <a:ea typeface="Google Sans"/>
                <a:cs typeface="Google Sans"/>
                <a:sym typeface="Google Sans"/>
              </a:rPr>
              <a:t>This experience is a custom made app by MODU Research, a first-generation canadian duo of app developers. </a:t>
            </a:r>
            <a:endParaRPr sz="1100">
              <a:solidFill>
                <a:srgbClr val="595959"/>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959"/>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959"/>
                </a:solidFill>
                <a:latin typeface="Google Sans"/>
                <a:ea typeface="Google Sans"/>
                <a:cs typeface="Google Sans"/>
                <a:sym typeface="Google Sans"/>
              </a:rPr>
              <a:t>With this app, we reimagine the colorchecker as a technology that pulls hues from your skin, rather than from an index of colors already in its system.</a:t>
            </a:r>
            <a:endParaRPr sz="1100">
              <a:solidFill>
                <a:srgbClr val="595959"/>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959"/>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959"/>
                </a:solidFill>
                <a:latin typeface="Google Sans"/>
                <a:ea typeface="Google Sans"/>
                <a:cs typeface="Google Sans"/>
                <a:sym typeface="Google Sans"/>
              </a:rPr>
              <a:t>See more details </a:t>
            </a:r>
            <a:r>
              <a:rPr lang="en" sz="1100" u="sng">
                <a:solidFill>
                  <a:schemeClr val="hlink"/>
                </a:solidFill>
                <a:latin typeface="Google Sans"/>
                <a:ea typeface="Google Sans"/>
                <a:cs typeface="Google Sans"/>
                <a:sym typeface="Google Sans"/>
                <a:hlinkClick r:id="rId3"/>
              </a:rPr>
              <a:t>here</a:t>
            </a:r>
            <a:r>
              <a:rPr lang="en" sz="1100">
                <a:solidFill>
                  <a:srgbClr val="595959"/>
                </a:solidFill>
                <a:latin typeface="Google Sans"/>
                <a:ea typeface="Google Sans"/>
                <a:cs typeface="Google Sans"/>
                <a:sym typeface="Google Sans"/>
              </a:rPr>
              <a:t>.</a:t>
            </a:r>
            <a:endParaRPr sz="1100">
              <a:solidFill>
                <a:srgbClr val="595959"/>
              </a:solidFill>
              <a:latin typeface="Google Sans"/>
              <a:ea typeface="Google Sans"/>
              <a:cs typeface="Google Sans"/>
              <a:sym typeface="Google Sans"/>
            </a:endParaRPr>
          </a:p>
        </p:txBody>
      </p:sp>
      <p:grpSp>
        <p:nvGrpSpPr>
          <p:cNvPr id="290" name="Google Shape;290;p37"/>
          <p:cNvGrpSpPr/>
          <p:nvPr/>
        </p:nvGrpSpPr>
        <p:grpSpPr>
          <a:xfrm>
            <a:off x="-11800" y="5069575"/>
            <a:ext cx="9155927" cy="90600"/>
            <a:chOff x="-11800" y="5069575"/>
            <a:chExt cx="9155927" cy="90600"/>
          </a:xfrm>
        </p:grpSpPr>
        <p:sp>
          <p:nvSpPr>
            <p:cNvPr id="291" name="Google Shape;291;p37"/>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5" name="Google Shape;295;p37"/>
          <p:cNvPicPr preferRelativeResize="0"/>
          <p:nvPr/>
        </p:nvPicPr>
        <p:blipFill>
          <a:blip r:embed="rId4">
            <a:alphaModFix/>
          </a:blip>
          <a:stretch>
            <a:fillRect/>
          </a:stretch>
        </p:blipFill>
        <p:spPr>
          <a:xfrm>
            <a:off x="3118250" y="1032950"/>
            <a:ext cx="2558094" cy="3558375"/>
          </a:xfrm>
          <a:prstGeom prst="rect">
            <a:avLst/>
          </a:prstGeom>
          <a:noFill/>
          <a:ln>
            <a:noFill/>
          </a:ln>
        </p:spPr>
      </p:pic>
      <p:pic>
        <p:nvPicPr>
          <p:cNvPr id="296" name="Google Shape;296;p37"/>
          <p:cNvPicPr preferRelativeResize="0"/>
          <p:nvPr/>
        </p:nvPicPr>
        <p:blipFill rotWithShape="1">
          <a:blip r:embed="rId5">
            <a:alphaModFix/>
          </a:blip>
          <a:srcRect b="0" l="0" r="0" t="8817"/>
          <a:stretch/>
        </p:blipFill>
        <p:spPr>
          <a:xfrm>
            <a:off x="5736320" y="1032951"/>
            <a:ext cx="2366439" cy="3558374"/>
          </a:xfrm>
          <a:prstGeom prst="rect">
            <a:avLst/>
          </a:prstGeom>
          <a:noFill/>
          <a:ln>
            <a:noFill/>
          </a:ln>
        </p:spPr>
      </p:pic>
      <p:sp>
        <p:nvSpPr>
          <p:cNvPr id="297" name="Google Shape;297;p37"/>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7"/>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p:nvPr/>
        </p:nvSpPr>
        <p:spPr>
          <a:xfrm>
            <a:off x="2926975" y="4201775"/>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5</a:t>
            </a:r>
            <a:endParaRPr i="0" sz="1900" u="none" cap="none" strike="noStrike">
              <a:solidFill>
                <a:srgbClr val="000000"/>
              </a:solidFill>
              <a:latin typeface="Google Sans"/>
              <a:ea typeface="Google Sans"/>
              <a:cs typeface="Google Sans"/>
              <a:sym typeface="Google Sans"/>
            </a:endParaRPr>
          </a:p>
        </p:txBody>
      </p:sp>
      <p:sp>
        <p:nvSpPr>
          <p:cNvPr id="304" name="Google Shape;304;p38"/>
          <p:cNvSpPr/>
          <p:nvPr/>
        </p:nvSpPr>
        <p:spPr>
          <a:xfrm>
            <a:off x="3430625" y="4201775"/>
            <a:ext cx="27864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1000">
                <a:solidFill>
                  <a:srgbClr val="595457"/>
                </a:solidFill>
                <a:latin typeface="Google Sans"/>
                <a:ea typeface="Google Sans"/>
                <a:cs typeface="Google Sans"/>
                <a:sym typeface="Google Sans"/>
              </a:rPr>
              <a:t>Gifting Moment </a:t>
            </a:r>
            <a:endParaRPr sz="10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000">
                <a:solidFill>
                  <a:srgbClr val="595457"/>
                </a:solidFill>
                <a:latin typeface="Google Sans"/>
                <a:ea typeface="Google Sans"/>
                <a:cs typeface="Google Sans"/>
                <a:sym typeface="Google Sans"/>
              </a:rPr>
              <a:t>Elevated space and gift bar that will be staffed by guest relations to add a personal touch. </a:t>
            </a:r>
            <a:endParaRPr sz="10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595457"/>
              </a:buClr>
              <a:buSzPts val="300"/>
              <a:buFont typeface="Montserrat Light"/>
              <a:buNone/>
            </a:pPr>
            <a:r>
              <a:t/>
            </a:r>
            <a:endParaRPr sz="1000">
              <a:solidFill>
                <a:srgbClr val="595457"/>
              </a:solidFill>
              <a:latin typeface="Google Sans"/>
              <a:ea typeface="Google Sans"/>
              <a:cs typeface="Google Sans"/>
              <a:sym typeface="Google Sans"/>
            </a:endParaRPr>
          </a:p>
        </p:txBody>
      </p:sp>
      <p:grpSp>
        <p:nvGrpSpPr>
          <p:cNvPr id="305" name="Google Shape;305;p38"/>
          <p:cNvGrpSpPr/>
          <p:nvPr/>
        </p:nvGrpSpPr>
        <p:grpSpPr>
          <a:xfrm>
            <a:off x="-11800" y="5069575"/>
            <a:ext cx="9155927" cy="90600"/>
            <a:chOff x="-11800" y="5069575"/>
            <a:chExt cx="9155927" cy="90600"/>
          </a:xfrm>
        </p:grpSpPr>
        <p:sp>
          <p:nvSpPr>
            <p:cNvPr id="306" name="Google Shape;306;p38"/>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8"/>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0" name="Google Shape;310;p38"/>
          <p:cNvPicPr preferRelativeResize="0"/>
          <p:nvPr/>
        </p:nvPicPr>
        <p:blipFill rotWithShape="1">
          <a:blip r:embed="rId3">
            <a:alphaModFix/>
          </a:blip>
          <a:srcRect b="3430" l="19457" r="17594" t="13897"/>
          <a:stretch/>
        </p:blipFill>
        <p:spPr>
          <a:xfrm>
            <a:off x="558875" y="1037000"/>
            <a:ext cx="3980175" cy="2927176"/>
          </a:xfrm>
          <a:prstGeom prst="rect">
            <a:avLst/>
          </a:prstGeom>
          <a:noFill/>
          <a:ln>
            <a:noFill/>
          </a:ln>
        </p:spPr>
      </p:pic>
      <p:pic>
        <p:nvPicPr>
          <p:cNvPr id="311" name="Google Shape;311;p38"/>
          <p:cNvPicPr preferRelativeResize="0"/>
          <p:nvPr/>
        </p:nvPicPr>
        <p:blipFill>
          <a:blip r:embed="rId4">
            <a:alphaModFix/>
          </a:blip>
          <a:stretch>
            <a:fillRect/>
          </a:stretch>
        </p:blipFill>
        <p:spPr>
          <a:xfrm>
            <a:off x="4656000" y="1037001"/>
            <a:ext cx="3984613" cy="2927175"/>
          </a:xfrm>
          <a:prstGeom prst="rect">
            <a:avLst/>
          </a:prstGeom>
          <a:noFill/>
          <a:ln>
            <a:noFill/>
          </a:ln>
        </p:spPr>
      </p:pic>
      <p:sp>
        <p:nvSpPr>
          <p:cNvPr id="312" name="Google Shape;312;p38"/>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8"/>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grpSp>
        <p:nvGrpSpPr>
          <p:cNvPr id="318" name="Google Shape;318;p39"/>
          <p:cNvGrpSpPr/>
          <p:nvPr/>
        </p:nvGrpSpPr>
        <p:grpSpPr>
          <a:xfrm>
            <a:off x="-11800" y="5069575"/>
            <a:ext cx="9155927" cy="90600"/>
            <a:chOff x="-11800" y="5069575"/>
            <a:chExt cx="9155927" cy="90600"/>
          </a:xfrm>
        </p:grpSpPr>
        <p:sp>
          <p:nvSpPr>
            <p:cNvPr id="319" name="Google Shape;319;p39"/>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3" name="Google Shape;323;p39"/>
          <p:cNvPicPr preferRelativeResize="0"/>
          <p:nvPr/>
        </p:nvPicPr>
        <p:blipFill>
          <a:blip r:embed="rId3">
            <a:alphaModFix/>
          </a:blip>
          <a:stretch>
            <a:fillRect/>
          </a:stretch>
        </p:blipFill>
        <p:spPr>
          <a:xfrm>
            <a:off x="9398651" y="3149207"/>
            <a:ext cx="2991549" cy="1777724"/>
          </a:xfrm>
          <a:prstGeom prst="rect">
            <a:avLst/>
          </a:prstGeom>
          <a:noFill/>
          <a:ln>
            <a:noFill/>
          </a:ln>
        </p:spPr>
      </p:pic>
      <p:sp>
        <p:nvSpPr>
          <p:cNvPr id="324" name="Google Shape;324;p39"/>
          <p:cNvSpPr txBox="1"/>
          <p:nvPr/>
        </p:nvSpPr>
        <p:spPr>
          <a:xfrm>
            <a:off x="671700" y="442075"/>
            <a:ext cx="440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Pixel 6 Real Tone Portrait Moment</a:t>
            </a:r>
            <a:endParaRPr/>
          </a:p>
        </p:txBody>
      </p:sp>
      <p:sp>
        <p:nvSpPr>
          <p:cNvPr id="325" name="Google Shape;325;p39"/>
          <p:cNvSpPr/>
          <p:nvPr/>
        </p:nvSpPr>
        <p:spPr>
          <a:xfrm>
            <a:off x="10175875" y="3626375"/>
            <a:ext cx="656400" cy="656400"/>
          </a:xfrm>
          <a:prstGeom prst="ellipse">
            <a:avLst/>
          </a:prstGeom>
          <a:noFill/>
          <a:ln cap="flat" cmpd="sng" w="28575">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9"/>
          <p:cNvPicPr preferRelativeResize="0"/>
          <p:nvPr/>
        </p:nvPicPr>
        <p:blipFill rotWithShape="1">
          <a:blip r:embed="rId4">
            <a:alphaModFix/>
          </a:blip>
          <a:srcRect b="16103" l="0" r="0" t="23966"/>
          <a:stretch/>
        </p:blipFill>
        <p:spPr>
          <a:xfrm>
            <a:off x="2222838" y="2963066"/>
            <a:ext cx="4681831" cy="1923622"/>
          </a:xfrm>
          <a:prstGeom prst="rect">
            <a:avLst/>
          </a:prstGeom>
          <a:noFill/>
          <a:ln>
            <a:noFill/>
          </a:ln>
        </p:spPr>
      </p:pic>
      <p:pic>
        <p:nvPicPr>
          <p:cNvPr id="327" name="Google Shape;327;p39"/>
          <p:cNvPicPr preferRelativeResize="0"/>
          <p:nvPr/>
        </p:nvPicPr>
        <p:blipFill>
          <a:blip r:embed="rId5">
            <a:alphaModFix/>
          </a:blip>
          <a:stretch>
            <a:fillRect/>
          </a:stretch>
        </p:blipFill>
        <p:spPr>
          <a:xfrm>
            <a:off x="5202081" y="965175"/>
            <a:ext cx="1707397" cy="1923622"/>
          </a:xfrm>
          <a:prstGeom prst="rect">
            <a:avLst/>
          </a:prstGeom>
          <a:noFill/>
          <a:ln>
            <a:noFill/>
          </a:ln>
        </p:spPr>
      </p:pic>
      <p:pic>
        <p:nvPicPr>
          <p:cNvPr id="328" name="Google Shape;328;p39"/>
          <p:cNvPicPr preferRelativeResize="0"/>
          <p:nvPr/>
        </p:nvPicPr>
        <p:blipFill>
          <a:blip r:embed="rId6">
            <a:alphaModFix/>
          </a:blip>
          <a:stretch>
            <a:fillRect/>
          </a:stretch>
        </p:blipFill>
        <p:spPr>
          <a:xfrm>
            <a:off x="2227658" y="965175"/>
            <a:ext cx="2916794" cy="1923622"/>
          </a:xfrm>
          <a:prstGeom prst="rect">
            <a:avLst/>
          </a:prstGeom>
          <a:noFill/>
          <a:ln>
            <a:noFill/>
          </a:ln>
        </p:spPr>
      </p:pic>
      <p:sp>
        <p:nvSpPr>
          <p:cNvPr id="329" name="Google Shape;329;p39"/>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39"/>
          <p:cNvSpPr txBox="1"/>
          <p:nvPr/>
        </p:nvSpPr>
        <p:spPr>
          <a:xfrm>
            <a:off x="7443425" y="161550"/>
            <a:ext cx="1686900" cy="7233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WIP</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to be updated 03/30/22</a:t>
            </a:r>
            <a:endParaRPr b="1">
              <a:solidFill>
                <a:srgbClr val="ED412D"/>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 name="Shape 79"/>
        <p:cNvGrpSpPr/>
        <p:nvPr/>
      </p:nvGrpSpPr>
      <p:grpSpPr>
        <a:xfrm>
          <a:off x="0" y="0"/>
          <a:ext cx="0" cy="0"/>
          <a:chOff x="0" y="0"/>
          <a:chExt cx="0" cy="0"/>
        </a:xfrm>
      </p:grpSpPr>
      <p:sp>
        <p:nvSpPr>
          <p:cNvPr id="80" name="Google Shape;80;p22"/>
          <p:cNvSpPr txBox="1"/>
          <p:nvPr/>
        </p:nvSpPr>
        <p:spPr>
          <a:xfrm>
            <a:off x="3596200" y="1309650"/>
            <a:ext cx="48132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434343"/>
                </a:solidFill>
                <a:latin typeface="Google Sans"/>
                <a:ea typeface="Google Sans"/>
                <a:cs typeface="Google Sans"/>
                <a:sym typeface="Google Sans"/>
              </a:rPr>
              <a:t>In response to the Omicron variant and uncertainty around COVID-19, we’ve reimagined the Image Equity Summit that was slated for January 20, 2022.</a:t>
            </a:r>
            <a:endParaRPr>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
                <a:solidFill>
                  <a:srgbClr val="434343"/>
                </a:solidFill>
                <a:latin typeface="Google Sans"/>
                <a:ea typeface="Google Sans"/>
                <a:cs typeface="Google Sans"/>
                <a:sym typeface="Google Sans"/>
              </a:rPr>
              <a:t>This deck walks through our updated event plans, making the most of the messages, conversations, look, feel and experience of the original summit, while taking </a:t>
            </a:r>
            <a:r>
              <a:rPr lang="en">
                <a:solidFill>
                  <a:srgbClr val="434343"/>
                </a:solidFill>
                <a:latin typeface="Google Sans"/>
                <a:ea typeface="Google Sans"/>
                <a:cs typeface="Google Sans"/>
                <a:sym typeface="Google Sans"/>
              </a:rPr>
              <a:t>into account safety for all participants.</a:t>
            </a:r>
            <a:endParaRPr>
              <a:solidFill>
                <a:srgbClr val="434343"/>
              </a:solidFill>
              <a:latin typeface="Google Sans"/>
              <a:ea typeface="Google Sans"/>
              <a:cs typeface="Google Sans"/>
              <a:sym typeface="Google Sans"/>
            </a:endParaRPr>
          </a:p>
        </p:txBody>
      </p:sp>
      <p:sp>
        <p:nvSpPr>
          <p:cNvPr id="81" name="Google Shape;81;p22"/>
          <p:cNvSpPr txBox="1"/>
          <p:nvPr/>
        </p:nvSpPr>
        <p:spPr>
          <a:xfrm>
            <a:off x="734600" y="1309650"/>
            <a:ext cx="24561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rgbClr val="434343"/>
                </a:solidFill>
                <a:latin typeface="Google Sans"/>
                <a:ea typeface="Google Sans"/>
                <a:cs typeface="Google Sans"/>
                <a:sym typeface="Google Sans"/>
              </a:rPr>
              <a:t>Reimagining</a:t>
            </a:r>
            <a:r>
              <a:rPr lang="en" sz="2400">
                <a:solidFill>
                  <a:srgbClr val="434343"/>
                </a:solidFill>
                <a:latin typeface="Google Sans"/>
                <a:ea typeface="Google Sans"/>
                <a:cs typeface="Google Sans"/>
                <a:sym typeface="Google Sans"/>
              </a:rPr>
              <a:t> the</a:t>
            </a:r>
            <a:endParaRPr sz="24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2400">
                <a:solidFill>
                  <a:srgbClr val="434343"/>
                </a:solidFill>
                <a:latin typeface="Google Sans"/>
                <a:ea typeface="Google Sans"/>
                <a:cs typeface="Google Sans"/>
                <a:sym typeface="Google Sans"/>
              </a:rPr>
              <a:t>Image Equity Summit</a:t>
            </a:r>
            <a:endParaRPr b="1" sz="2400">
              <a:solidFill>
                <a:srgbClr val="434343"/>
              </a:solidFill>
              <a:latin typeface="Google Sans"/>
              <a:ea typeface="Google Sans"/>
              <a:cs typeface="Google Sans"/>
              <a:sym typeface="Google Sans"/>
            </a:endParaRPr>
          </a:p>
        </p:txBody>
      </p:sp>
      <p:grpSp>
        <p:nvGrpSpPr>
          <p:cNvPr id="82" name="Google Shape;82;p22"/>
          <p:cNvGrpSpPr/>
          <p:nvPr/>
        </p:nvGrpSpPr>
        <p:grpSpPr>
          <a:xfrm>
            <a:off x="-11800" y="5069575"/>
            <a:ext cx="9155927" cy="90600"/>
            <a:chOff x="-11800" y="5069575"/>
            <a:chExt cx="9155927" cy="90600"/>
          </a:xfrm>
        </p:grpSpPr>
        <p:sp>
          <p:nvSpPr>
            <p:cNvPr id="83" name="Google Shape;83;p22"/>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2"/>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2"/>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2"/>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grpSp>
        <p:nvGrpSpPr>
          <p:cNvPr id="335" name="Google Shape;335;p40"/>
          <p:cNvGrpSpPr/>
          <p:nvPr/>
        </p:nvGrpSpPr>
        <p:grpSpPr>
          <a:xfrm>
            <a:off x="-11800" y="5069575"/>
            <a:ext cx="9155927" cy="90600"/>
            <a:chOff x="-11800" y="5069575"/>
            <a:chExt cx="9155927" cy="90600"/>
          </a:xfrm>
        </p:grpSpPr>
        <p:sp>
          <p:nvSpPr>
            <p:cNvPr id="336" name="Google Shape;336;p40"/>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0"/>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0"/>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0"/>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0" name="Google Shape;340;p40"/>
          <p:cNvPicPr preferRelativeResize="0"/>
          <p:nvPr/>
        </p:nvPicPr>
        <p:blipFill>
          <a:blip r:embed="rId3">
            <a:alphaModFix/>
          </a:blip>
          <a:stretch>
            <a:fillRect/>
          </a:stretch>
        </p:blipFill>
        <p:spPr>
          <a:xfrm>
            <a:off x="9398651" y="3149207"/>
            <a:ext cx="2991549" cy="1777724"/>
          </a:xfrm>
          <a:prstGeom prst="rect">
            <a:avLst/>
          </a:prstGeom>
          <a:noFill/>
          <a:ln>
            <a:noFill/>
          </a:ln>
        </p:spPr>
      </p:pic>
      <p:sp>
        <p:nvSpPr>
          <p:cNvPr id="341" name="Google Shape;341;p40"/>
          <p:cNvSpPr txBox="1"/>
          <p:nvPr/>
        </p:nvSpPr>
        <p:spPr>
          <a:xfrm>
            <a:off x="671700" y="442075"/>
            <a:ext cx="44088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Google Kiosks</a:t>
            </a:r>
            <a:endParaRPr/>
          </a:p>
        </p:txBody>
      </p:sp>
      <p:sp>
        <p:nvSpPr>
          <p:cNvPr id="342" name="Google Shape;342;p40"/>
          <p:cNvSpPr/>
          <p:nvPr/>
        </p:nvSpPr>
        <p:spPr>
          <a:xfrm>
            <a:off x="10175875" y="3626375"/>
            <a:ext cx="656400" cy="656400"/>
          </a:xfrm>
          <a:prstGeom prst="ellipse">
            <a:avLst/>
          </a:prstGeom>
          <a:noFill/>
          <a:ln cap="flat" cmpd="sng" w="28575">
            <a:solidFill>
              <a:srgbClr val="EA43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40"/>
          <p:cNvPicPr preferRelativeResize="0"/>
          <p:nvPr/>
        </p:nvPicPr>
        <p:blipFill>
          <a:blip r:embed="rId4">
            <a:alphaModFix/>
          </a:blip>
          <a:stretch>
            <a:fillRect/>
          </a:stretch>
        </p:blipFill>
        <p:spPr>
          <a:xfrm>
            <a:off x="1257613" y="1003950"/>
            <a:ext cx="6617110" cy="3830101"/>
          </a:xfrm>
          <a:prstGeom prst="rect">
            <a:avLst/>
          </a:prstGeom>
          <a:noFill/>
          <a:ln>
            <a:noFill/>
          </a:ln>
        </p:spPr>
      </p:pic>
      <p:sp>
        <p:nvSpPr>
          <p:cNvPr id="344" name="Google Shape;344;p40"/>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0"/>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9" name="Shape 349"/>
        <p:cNvGrpSpPr/>
        <p:nvPr/>
      </p:nvGrpSpPr>
      <p:grpSpPr>
        <a:xfrm>
          <a:off x="0" y="0"/>
          <a:ext cx="0" cy="0"/>
          <a:chOff x="0" y="0"/>
          <a:chExt cx="0" cy="0"/>
        </a:xfrm>
      </p:grpSpPr>
      <p:sp>
        <p:nvSpPr>
          <p:cNvPr id="350" name="Google Shape;350;p41"/>
          <p:cNvSpPr txBox="1"/>
          <p:nvPr/>
        </p:nvSpPr>
        <p:spPr>
          <a:xfrm>
            <a:off x="667900" y="1401900"/>
            <a:ext cx="7468200" cy="2339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7000">
                <a:solidFill>
                  <a:srgbClr val="434343"/>
                </a:solidFill>
                <a:latin typeface="Google Sans"/>
                <a:ea typeface="Google Sans"/>
                <a:cs typeface="Google Sans"/>
                <a:sym typeface="Google Sans"/>
              </a:rPr>
              <a:t>Venues + Logistics</a:t>
            </a:r>
            <a:endParaRPr b="1" sz="7000">
              <a:solidFill>
                <a:srgbClr val="A9A9A9"/>
              </a:solidFill>
              <a:latin typeface="Google Sans"/>
              <a:ea typeface="Google Sans"/>
              <a:cs typeface="Google Sans"/>
              <a:sym typeface="Google Sans"/>
            </a:endParaRPr>
          </a:p>
        </p:txBody>
      </p:sp>
      <p:pic>
        <p:nvPicPr>
          <p:cNvPr id="351" name="Google Shape;351;p41"/>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352" name="Google Shape;352;p41"/>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6" name="Shape 356"/>
        <p:cNvGrpSpPr/>
        <p:nvPr/>
      </p:nvGrpSpPr>
      <p:grpSpPr>
        <a:xfrm>
          <a:off x="0" y="0"/>
          <a:ext cx="0" cy="0"/>
          <a:chOff x="0" y="0"/>
          <a:chExt cx="0" cy="0"/>
        </a:xfrm>
      </p:grpSpPr>
      <p:sp>
        <p:nvSpPr>
          <p:cNvPr id="357" name="Google Shape;357;p42"/>
          <p:cNvSpPr txBox="1"/>
          <p:nvPr/>
        </p:nvSpPr>
        <p:spPr>
          <a:xfrm>
            <a:off x="667900" y="1401900"/>
            <a:ext cx="74682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Los Angeles, CA</a:t>
            </a:r>
            <a:endParaRPr b="1" sz="70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2000">
                <a:solidFill>
                  <a:srgbClr val="A9A9A9"/>
                </a:solidFill>
                <a:latin typeface="Google Sans"/>
                <a:ea typeface="Google Sans"/>
                <a:cs typeface="Google Sans"/>
                <a:sym typeface="Google Sans"/>
              </a:rPr>
              <a:t>Thursday, April 7th, 2022 | 3:00 - 6:00pm PT (VIPs)</a:t>
            </a:r>
            <a:endParaRPr sz="2000">
              <a:solidFill>
                <a:srgbClr val="A9A9A9"/>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2000">
                <a:solidFill>
                  <a:srgbClr val="A9A9A9"/>
                </a:solidFill>
                <a:latin typeface="Google Sans"/>
                <a:ea typeface="Google Sans"/>
                <a:cs typeface="Google Sans"/>
                <a:sym typeface="Google Sans"/>
              </a:rPr>
              <a:t>Friday, April 8th, 2022 | 11:00am - 3:00pm PT (Orgs + Students)</a:t>
            </a:r>
            <a:endParaRPr sz="2000">
              <a:solidFill>
                <a:srgbClr val="A9A9A9"/>
              </a:solidFill>
              <a:latin typeface="Google Sans"/>
              <a:ea typeface="Google Sans"/>
              <a:cs typeface="Google Sans"/>
              <a:sym typeface="Google Sans"/>
            </a:endParaRPr>
          </a:p>
        </p:txBody>
      </p:sp>
      <p:pic>
        <p:nvPicPr>
          <p:cNvPr id="358" name="Google Shape;358;p42"/>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359" name="Google Shape;359;p42"/>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43"/>
          <p:cNvSpPr txBox="1"/>
          <p:nvPr/>
        </p:nvSpPr>
        <p:spPr>
          <a:xfrm>
            <a:off x="473225" y="892350"/>
            <a:ext cx="46119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Venue</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rPr lang="en" sz="1200">
                <a:solidFill>
                  <a:srgbClr val="595457"/>
                </a:solidFill>
                <a:latin typeface="Google Sans"/>
                <a:ea typeface="Google Sans"/>
                <a:cs typeface="Google Sans"/>
                <a:sym typeface="Google Sans"/>
              </a:rPr>
              <a:t>hybrid indoor/outdoor space</a:t>
            </a:r>
            <a:endParaRPr i="1" sz="1200">
              <a:solidFill>
                <a:srgbClr val="595457"/>
              </a:solidFill>
              <a:latin typeface="Google Sans"/>
              <a:ea typeface="Google Sans"/>
              <a:cs typeface="Google Sans"/>
              <a:sym typeface="Google Sans"/>
            </a:endParaRPr>
          </a:p>
        </p:txBody>
      </p:sp>
      <p:grpSp>
        <p:nvGrpSpPr>
          <p:cNvPr id="365" name="Google Shape;365;p43"/>
          <p:cNvGrpSpPr/>
          <p:nvPr/>
        </p:nvGrpSpPr>
        <p:grpSpPr>
          <a:xfrm>
            <a:off x="-11800" y="5069575"/>
            <a:ext cx="9155927" cy="90600"/>
            <a:chOff x="-11800" y="5069575"/>
            <a:chExt cx="9155927" cy="90600"/>
          </a:xfrm>
        </p:grpSpPr>
        <p:sp>
          <p:nvSpPr>
            <p:cNvPr id="366" name="Google Shape;366;p43"/>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3"/>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70" name="Google Shape;370;p43"/>
          <p:cNvPicPr preferRelativeResize="0"/>
          <p:nvPr/>
        </p:nvPicPr>
        <p:blipFill rotWithShape="1">
          <a:blip r:embed="rId3">
            <a:alphaModFix/>
          </a:blip>
          <a:srcRect b="0" l="0" r="2315" t="0"/>
          <a:stretch/>
        </p:blipFill>
        <p:spPr>
          <a:xfrm>
            <a:off x="577321" y="1513951"/>
            <a:ext cx="4360899" cy="2315025"/>
          </a:xfrm>
          <a:prstGeom prst="rect">
            <a:avLst/>
          </a:prstGeom>
          <a:noFill/>
          <a:ln>
            <a:noFill/>
          </a:ln>
        </p:spPr>
      </p:pic>
      <p:pic>
        <p:nvPicPr>
          <p:cNvPr id="371" name="Google Shape;371;p43"/>
          <p:cNvPicPr preferRelativeResize="0"/>
          <p:nvPr/>
        </p:nvPicPr>
        <p:blipFill>
          <a:blip r:embed="rId4">
            <a:alphaModFix/>
          </a:blip>
          <a:stretch>
            <a:fillRect/>
          </a:stretch>
        </p:blipFill>
        <p:spPr>
          <a:xfrm>
            <a:off x="5090625" y="1513950"/>
            <a:ext cx="3476050" cy="2315024"/>
          </a:xfrm>
          <a:prstGeom prst="rect">
            <a:avLst/>
          </a:prstGeom>
          <a:noFill/>
          <a:ln>
            <a:noFill/>
          </a:ln>
        </p:spPr>
      </p:pic>
      <p:sp>
        <p:nvSpPr>
          <p:cNvPr id="372" name="Google Shape;372;p43"/>
          <p:cNvSpPr txBox="1"/>
          <p:nvPr/>
        </p:nvSpPr>
        <p:spPr>
          <a:xfrm>
            <a:off x="501125" y="3875100"/>
            <a:ext cx="300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595457"/>
              </a:buClr>
              <a:buSzPts val="300"/>
              <a:buFont typeface="Montserrat Light"/>
              <a:buNone/>
            </a:pPr>
            <a:r>
              <a:rPr b="1" lang="en" sz="900">
                <a:solidFill>
                  <a:srgbClr val="595457"/>
                </a:solidFill>
                <a:latin typeface="Google Sans"/>
                <a:ea typeface="Google Sans"/>
                <a:cs typeface="Google Sans"/>
                <a:sym typeface="Google Sans"/>
              </a:rPr>
              <a:t>DTLA </a:t>
            </a:r>
            <a:endParaRPr b="1" sz="900">
              <a:solidFill>
                <a:srgbClr val="595457"/>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lang="en" sz="900" u="sng">
                <a:solidFill>
                  <a:schemeClr val="accent5"/>
                </a:solidFill>
                <a:latin typeface="Google Sans"/>
                <a:ea typeface="Google Sans"/>
                <a:cs typeface="Google Sans"/>
                <a:sym typeface="Google Sans"/>
                <a:hlinkClick r:id="rId5">
                  <a:extLst>
                    <a:ext uri="{A12FA001-AC4F-418D-AE19-62706E023703}">
                      <ahyp:hlinkClr val="tx"/>
                    </a:ext>
                  </a:extLst>
                </a:hlinkClick>
              </a:rPr>
              <a:t>SoLa Beehive</a:t>
            </a:r>
            <a:endParaRPr sz="900">
              <a:solidFill>
                <a:srgbClr val="595457"/>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t/>
            </a:r>
            <a:endParaRPr i="1" sz="800">
              <a:solidFill>
                <a:srgbClr val="595457"/>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i="1" lang="en" sz="800">
                <a:solidFill>
                  <a:srgbClr val="595457"/>
                </a:solidFill>
                <a:latin typeface="Google Sans"/>
                <a:ea typeface="Google Sans"/>
                <a:cs typeface="Google Sans"/>
                <a:sym typeface="Google Sans"/>
              </a:rPr>
              <a:t>~120 Student/Org Partner guests (Morning)</a:t>
            </a:r>
            <a:endParaRPr i="1" sz="800">
              <a:solidFill>
                <a:srgbClr val="595457"/>
              </a:solidFill>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i="1" lang="en" sz="800">
                <a:solidFill>
                  <a:srgbClr val="595457"/>
                </a:solidFill>
                <a:latin typeface="Google Sans"/>
                <a:ea typeface="Google Sans"/>
                <a:cs typeface="Google Sans"/>
                <a:sym typeface="Google Sans"/>
              </a:rPr>
              <a:t>~ 100 VIP guests (Afternoon)</a:t>
            </a:r>
            <a:endParaRPr b="1" i="1" sz="900">
              <a:solidFill>
                <a:srgbClr val="595457"/>
              </a:solidFill>
              <a:latin typeface="Google Sans"/>
              <a:ea typeface="Google Sans"/>
              <a:cs typeface="Google Sans"/>
              <a:sym typeface="Google Sans"/>
            </a:endParaRPr>
          </a:p>
        </p:txBody>
      </p:sp>
      <p:sp>
        <p:nvSpPr>
          <p:cNvPr id="373" name="Google Shape;373;p43"/>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nvSpPr>
        <p:spPr>
          <a:xfrm>
            <a:off x="954325" y="511350"/>
            <a:ext cx="7170000" cy="4002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Guest Journey Overview</a:t>
            </a:r>
            <a:endParaRPr b="1" sz="1700">
              <a:solidFill>
                <a:srgbClr val="434343"/>
              </a:solidFill>
              <a:latin typeface="Google Sans"/>
              <a:ea typeface="Google Sans"/>
              <a:cs typeface="Google Sans"/>
              <a:sym typeface="Google Sans"/>
            </a:endParaRPr>
          </a:p>
        </p:txBody>
      </p:sp>
      <p:grpSp>
        <p:nvGrpSpPr>
          <p:cNvPr id="380" name="Google Shape;380;p44"/>
          <p:cNvGrpSpPr/>
          <p:nvPr/>
        </p:nvGrpSpPr>
        <p:grpSpPr>
          <a:xfrm>
            <a:off x="-11800" y="5069575"/>
            <a:ext cx="9155927" cy="90600"/>
            <a:chOff x="-11800" y="5069575"/>
            <a:chExt cx="9155927" cy="90600"/>
          </a:xfrm>
        </p:grpSpPr>
        <p:sp>
          <p:nvSpPr>
            <p:cNvPr id="381" name="Google Shape;381;p44"/>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4"/>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4"/>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5" name="Google Shape;385;p44"/>
          <p:cNvCxnSpPr/>
          <p:nvPr/>
        </p:nvCxnSpPr>
        <p:spPr>
          <a:xfrm>
            <a:off x="462175" y="1603150"/>
            <a:ext cx="4500" cy="2930700"/>
          </a:xfrm>
          <a:prstGeom prst="straightConnector1">
            <a:avLst/>
          </a:prstGeom>
          <a:noFill/>
          <a:ln cap="flat" cmpd="sng" w="9525">
            <a:solidFill>
              <a:srgbClr val="595959"/>
            </a:solidFill>
            <a:prstDash val="solid"/>
            <a:round/>
            <a:headEnd len="med" w="med" type="none"/>
            <a:tailEnd len="med" w="med" type="triangle"/>
          </a:ln>
        </p:spPr>
      </p:cxnSp>
      <p:pic>
        <p:nvPicPr>
          <p:cNvPr id="386" name="Google Shape;386;p44"/>
          <p:cNvPicPr preferRelativeResize="0"/>
          <p:nvPr/>
        </p:nvPicPr>
        <p:blipFill rotWithShape="1">
          <a:blip r:embed="rId3">
            <a:alphaModFix/>
          </a:blip>
          <a:srcRect b="0" l="5669" r="0" t="0"/>
          <a:stretch/>
        </p:blipFill>
        <p:spPr>
          <a:xfrm rot="5400000">
            <a:off x="4916138" y="471063"/>
            <a:ext cx="2493075" cy="5143499"/>
          </a:xfrm>
          <a:prstGeom prst="rect">
            <a:avLst/>
          </a:prstGeom>
          <a:noFill/>
          <a:ln>
            <a:noFill/>
          </a:ln>
        </p:spPr>
      </p:pic>
      <p:sp>
        <p:nvSpPr>
          <p:cNvPr id="387" name="Google Shape;387;p44"/>
          <p:cNvSpPr/>
          <p:nvPr/>
        </p:nvSpPr>
        <p:spPr>
          <a:xfrm>
            <a:off x="4413775" y="3778825"/>
            <a:ext cx="771600" cy="561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4"/>
          <p:cNvSpPr/>
          <p:nvPr/>
        </p:nvSpPr>
        <p:spPr>
          <a:xfrm>
            <a:off x="3480325" y="3778825"/>
            <a:ext cx="771600" cy="561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44"/>
          <p:cNvGrpSpPr/>
          <p:nvPr/>
        </p:nvGrpSpPr>
        <p:grpSpPr>
          <a:xfrm>
            <a:off x="644613" y="1407325"/>
            <a:ext cx="3243213" cy="3261075"/>
            <a:chOff x="644613" y="950125"/>
            <a:chExt cx="3243213" cy="3261075"/>
          </a:xfrm>
        </p:grpSpPr>
        <p:sp>
          <p:nvSpPr>
            <p:cNvPr id="390" name="Google Shape;390;p44"/>
            <p:cNvSpPr/>
            <p:nvPr/>
          </p:nvSpPr>
          <p:spPr>
            <a:xfrm>
              <a:off x="644613" y="982525"/>
              <a:ext cx="184800" cy="196800"/>
            </a:xfrm>
            <a:prstGeom prst="rect">
              <a:avLst/>
            </a:prstGeom>
            <a:solidFill>
              <a:srgbClr val="ACF794">
                <a:alpha val="7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1" name="Google Shape;391;p44"/>
            <p:cNvSpPr txBox="1"/>
            <p:nvPr/>
          </p:nvSpPr>
          <p:spPr>
            <a:xfrm>
              <a:off x="892025" y="950125"/>
              <a:ext cx="1390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REGISTRATION</a:t>
              </a:r>
              <a:endParaRPr b="1" sz="500">
                <a:latin typeface="Google Sans"/>
                <a:ea typeface="Google Sans"/>
                <a:cs typeface="Google Sans"/>
                <a:sym typeface="Google Sans"/>
              </a:endParaRPr>
            </a:p>
          </p:txBody>
        </p:sp>
        <p:sp>
          <p:nvSpPr>
            <p:cNvPr id="392" name="Google Shape;392;p44"/>
            <p:cNvSpPr/>
            <p:nvPr/>
          </p:nvSpPr>
          <p:spPr>
            <a:xfrm>
              <a:off x="644613" y="1528857"/>
              <a:ext cx="184800" cy="1968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3" name="Google Shape;393;p44"/>
            <p:cNvSpPr txBox="1"/>
            <p:nvPr/>
          </p:nvSpPr>
          <p:spPr>
            <a:xfrm>
              <a:off x="892025" y="1519653"/>
              <a:ext cx="2004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SPEAKER CONTENT</a:t>
              </a:r>
              <a:endParaRPr b="1" sz="500">
                <a:latin typeface="Google Sans"/>
                <a:ea typeface="Google Sans"/>
                <a:cs typeface="Google Sans"/>
                <a:sym typeface="Google Sans"/>
              </a:endParaRPr>
            </a:p>
            <a:p>
              <a:pPr indent="0" lvl="0" marL="0" rtl="0" algn="l">
                <a:spcBef>
                  <a:spcPts val="0"/>
                </a:spcBef>
                <a:spcAft>
                  <a:spcPts val="0"/>
                </a:spcAft>
                <a:buClr>
                  <a:schemeClr val="dk1"/>
                </a:buClr>
                <a:buSzPts val="1100"/>
                <a:buFont typeface="Arial"/>
                <a:buNone/>
              </a:pPr>
              <a:r>
                <a:rPr b="1" lang="en" sz="500">
                  <a:solidFill>
                    <a:schemeClr val="dk1"/>
                  </a:solidFill>
                  <a:latin typeface="Google Sans"/>
                  <a:ea typeface="Google Sans"/>
                  <a:cs typeface="Google Sans"/>
                  <a:sym typeface="Google Sans"/>
                </a:rPr>
                <a:t>      - SHOWCASED ON 75” INDOOR/OUTDOOR SCREENS</a:t>
              </a:r>
              <a:endParaRPr b="1" sz="500">
                <a:latin typeface="Google Sans"/>
                <a:ea typeface="Google Sans"/>
                <a:cs typeface="Google Sans"/>
                <a:sym typeface="Google Sans"/>
              </a:endParaRPr>
            </a:p>
          </p:txBody>
        </p:sp>
        <p:sp>
          <p:nvSpPr>
            <p:cNvPr id="394" name="Google Shape;394;p44"/>
            <p:cNvSpPr/>
            <p:nvPr/>
          </p:nvSpPr>
          <p:spPr>
            <a:xfrm>
              <a:off x="644613" y="1255691"/>
              <a:ext cx="184800" cy="196800"/>
            </a:xfrm>
            <a:prstGeom prst="rect">
              <a:avLst/>
            </a:prstGeom>
            <a:solidFill>
              <a:srgbClr val="F2F20A">
                <a:alpha val="383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5" name="Google Shape;395;p44"/>
            <p:cNvSpPr txBox="1"/>
            <p:nvPr/>
          </p:nvSpPr>
          <p:spPr>
            <a:xfrm>
              <a:off x="892025" y="1177520"/>
              <a:ext cx="202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ACTIVATION PART 1, “FREDERICK DOUGLASS + HISTORY”</a:t>
              </a:r>
              <a:endParaRPr b="1" sz="500">
                <a:latin typeface="Google Sans"/>
                <a:ea typeface="Google Sans"/>
                <a:cs typeface="Google Sans"/>
                <a:sym typeface="Google Sans"/>
              </a:endParaRPr>
            </a:p>
          </p:txBody>
        </p:sp>
        <p:sp>
          <p:nvSpPr>
            <p:cNvPr id="396" name="Google Shape;396;p44"/>
            <p:cNvSpPr txBox="1"/>
            <p:nvPr/>
          </p:nvSpPr>
          <p:spPr>
            <a:xfrm>
              <a:off x="892025" y="3691292"/>
              <a:ext cx="1390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VALET PICKUP</a:t>
              </a:r>
              <a:endParaRPr b="1" sz="500">
                <a:latin typeface="Google Sans"/>
                <a:ea typeface="Google Sans"/>
                <a:cs typeface="Google Sans"/>
                <a:sym typeface="Google Sans"/>
              </a:endParaRPr>
            </a:p>
          </p:txBody>
        </p:sp>
        <p:sp>
          <p:nvSpPr>
            <p:cNvPr id="397" name="Google Shape;397;p44"/>
            <p:cNvSpPr/>
            <p:nvPr/>
          </p:nvSpPr>
          <p:spPr>
            <a:xfrm>
              <a:off x="644613" y="3714184"/>
              <a:ext cx="184800" cy="196800"/>
            </a:xfrm>
            <a:prstGeom prst="rect">
              <a:avLst/>
            </a:prstGeom>
            <a:solidFill>
              <a:srgbClr val="75FCFC">
                <a:alpha val="4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8" name="Google Shape;398;p44"/>
            <p:cNvSpPr/>
            <p:nvPr/>
          </p:nvSpPr>
          <p:spPr>
            <a:xfrm>
              <a:off x="644613" y="2075189"/>
              <a:ext cx="184800" cy="196800"/>
            </a:xfrm>
            <a:prstGeom prst="rect">
              <a:avLst/>
            </a:prstGeom>
            <a:solidFill>
              <a:srgbClr val="F79494">
                <a:alpha val="731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399" name="Google Shape;399;p44"/>
            <p:cNvSpPr txBox="1"/>
            <p:nvPr/>
          </p:nvSpPr>
          <p:spPr>
            <a:xfrm>
              <a:off x="892025" y="2022732"/>
              <a:ext cx="210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ACTIVATION PART 2, “REPRESENTATION BOOM IN THE 70’S”</a:t>
              </a:r>
              <a:endParaRPr b="1" sz="500">
                <a:latin typeface="Google Sans"/>
                <a:ea typeface="Google Sans"/>
                <a:cs typeface="Google Sans"/>
                <a:sym typeface="Google Sans"/>
              </a:endParaRPr>
            </a:p>
          </p:txBody>
        </p:sp>
        <p:sp>
          <p:nvSpPr>
            <p:cNvPr id="400" name="Google Shape;400;p44"/>
            <p:cNvSpPr txBox="1"/>
            <p:nvPr/>
          </p:nvSpPr>
          <p:spPr>
            <a:xfrm>
              <a:off x="892025" y="3095139"/>
              <a:ext cx="2995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PORTRAIT MOMENT</a:t>
              </a:r>
              <a:endParaRPr b="1" sz="500">
                <a:latin typeface="Google Sans"/>
                <a:ea typeface="Google Sans"/>
                <a:cs typeface="Google Sans"/>
                <a:sym typeface="Google Sans"/>
              </a:endParaRPr>
            </a:p>
            <a:p>
              <a:pPr indent="0" lvl="0" marL="0" rtl="0" algn="l">
                <a:spcBef>
                  <a:spcPts val="0"/>
                </a:spcBef>
                <a:spcAft>
                  <a:spcPts val="0"/>
                </a:spcAft>
                <a:buNone/>
              </a:pPr>
              <a:r>
                <a:rPr b="1" lang="en" sz="500">
                  <a:latin typeface="Google Sans"/>
                  <a:ea typeface="Google Sans"/>
                  <a:cs typeface="Google Sans"/>
                  <a:sym typeface="Google Sans"/>
                </a:rPr>
                <a:t>     - BACKDROP/BUILD TO BE RECEIVED FROM PHOTOGRAPHER</a:t>
              </a:r>
              <a:endParaRPr b="1" sz="500">
                <a:latin typeface="Google Sans"/>
                <a:ea typeface="Google Sans"/>
                <a:cs typeface="Google Sans"/>
                <a:sym typeface="Google Sans"/>
              </a:endParaRPr>
            </a:p>
          </p:txBody>
        </p:sp>
        <p:sp>
          <p:nvSpPr>
            <p:cNvPr id="401" name="Google Shape;401;p44"/>
            <p:cNvSpPr/>
            <p:nvPr/>
          </p:nvSpPr>
          <p:spPr>
            <a:xfrm>
              <a:off x="644613" y="3167852"/>
              <a:ext cx="184800" cy="196800"/>
            </a:xfrm>
            <a:prstGeom prst="rect">
              <a:avLst/>
            </a:prstGeom>
            <a:solidFill>
              <a:srgbClr val="D092F4">
                <a:alpha val="620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02" name="Google Shape;402;p44"/>
            <p:cNvSpPr/>
            <p:nvPr/>
          </p:nvSpPr>
          <p:spPr>
            <a:xfrm>
              <a:off x="644613" y="2621520"/>
              <a:ext cx="184800" cy="196800"/>
            </a:xfrm>
            <a:prstGeom prst="rect">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03" name="Google Shape;403;p44"/>
            <p:cNvSpPr txBox="1"/>
            <p:nvPr/>
          </p:nvSpPr>
          <p:spPr>
            <a:xfrm>
              <a:off x="892025" y="2589123"/>
              <a:ext cx="18042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SHIRLEY CARD FRAME PHOTO MOMENT</a:t>
              </a:r>
              <a:endParaRPr b="1" sz="500">
                <a:latin typeface="Google Sans"/>
                <a:ea typeface="Google Sans"/>
                <a:cs typeface="Google Sans"/>
                <a:sym typeface="Google Sans"/>
              </a:endParaRPr>
            </a:p>
          </p:txBody>
        </p:sp>
        <p:sp>
          <p:nvSpPr>
            <p:cNvPr id="404" name="Google Shape;404;p44"/>
            <p:cNvSpPr txBox="1"/>
            <p:nvPr/>
          </p:nvSpPr>
          <p:spPr>
            <a:xfrm>
              <a:off x="892025" y="2269302"/>
              <a:ext cx="1915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ACTIVATION PART 3, “THE NEW STANDARD”</a:t>
              </a:r>
              <a:endParaRPr b="1" sz="500">
                <a:latin typeface="Google Sans"/>
                <a:ea typeface="Google Sans"/>
                <a:cs typeface="Google Sans"/>
                <a:sym typeface="Google Sans"/>
              </a:endParaRPr>
            </a:p>
            <a:p>
              <a:pPr indent="0" lvl="0" marL="0" rtl="0" algn="l">
                <a:spcBef>
                  <a:spcPts val="0"/>
                </a:spcBef>
                <a:spcAft>
                  <a:spcPts val="0"/>
                </a:spcAft>
                <a:buNone/>
              </a:pPr>
              <a:r>
                <a:rPr b="1" lang="en" sz="500">
                  <a:latin typeface="Google Sans"/>
                  <a:ea typeface="Google Sans"/>
                  <a:cs typeface="Google Sans"/>
                  <a:sym typeface="Google Sans"/>
                </a:rPr>
                <a:t>       - TONAL VIGNETTE MOMENTS</a:t>
              </a:r>
              <a:endParaRPr b="1" sz="500">
                <a:latin typeface="Google Sans"/>
                <a:ea typeface="Google Sans"/>
                <a:cs typeface="Google Sans"/>
                <a:sym typeface="Google Sans"/>
              </a:endParaRPr>
            </a:p>
            <a:p>
              <a:pPr indent="0" lvl="0" marL="0" rtl="0" algn="l">
                <a:spcBef>
                  <a:spcPts val="0"/>
                </a:spcBef>
                <a:spcAft>
                  <a:spcPts val="0"/>
                </a:spcAft>
                <a:buNone/>
              </a:pPr>
              <a:r>
                <a:rPr b="1" lang="en" sz="500">
                  <a:latin typeface="Google Sans"/>
                  <a:ea typeface="Google Sans"/>
                  <a:cs typeface="Google Sans"/>
                  <a:sym typeface="Google Sans"/>
                </a:rPr>
                <a:t>       - VINYL ON EXISTING WALL</a:t>
              </a:r>
              <a:endParaRPr b="1" sz="500">
                <a:latin typeface="Google Sans"/>
                <a:ea typeface="Google Sans"/>
                <a:cs typeface="Google Sans"/>
                <a:sym typeface="Google Sans"/>
              </a:endParaRPr>
            </a:p>
          </p:txBody>
        </p:sp>
        <p:sp>
          <p:nvSpPr>
            <p:cNvPr id="405" name="Google Shape;405;p44"/>
            <p:cNvSpPr/>
            <p:nvPr/>
          </p:nvSpPr>
          <p:spPr>
            <a:xfrm>
              <a:off x="644613" y="2348355"/>
              <a:ext cx="184800" cy="196800"/>
            </a:xfrm>
            <a:prstGeom prst="rect">
              <a:avLst/>
            </a:prstGeom>
            <a:solidFill>
              <a:srgbClr val="92C6F4">
                <a:alpha val="681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06" name="Google Shape;406;p44"/>
            <p:cNvSpPr/>
            <p:nvPr/>
          </p:nvSpPr>
          <p:spPr>
            <a:xfrm>
              <a:off x="644613" y="1802023"/>
              <a:ext cx="184800" cy="196800"/>
            </a:xfrm>
            <a:prstGeom prst="rect">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07" name="Google Shape;407;p44"/>
            <p:cNvSpPr txBox="1"/>
            <p:nvPr/>
          </p:nvSpPr>
          <p:spPr>
            <a:xfrm>
              <a:off x="892025" y="1761974"/>
              <a:ext cx="21003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GOOGLE KIOSKS</a:t>
              </a:r>
              <a:endParaRPr b="1" sz="500">
                <a:latin typeface="Google Sans"/>
                <a:ea typeface="Google Sans"/>
                <a:cs typeface="Google Sans"/>
                <a:sym typeface="Google Sans"/>
              </a:endParaRPr>
            </a:p>
          </p:txBody>
        </p:sp>
        <p:sp>
          <p:nvSpPr>
            <p:cNvPr id="408" name="Google Shape;408;p44"/>
            <p:cNvSpPr/>
            <p:nvPr/>
          </p:nvSpPr>
          <p:spPr>
            <a:xfrm>
              <a:off x="644613" y="2894686"/>
              <a:ext cx="184800" cy="196800"/>
            </a:xfrm>
            <a:prstGeom prst="rect">
              <a:avLst/>
            </a:prstGeom>
            <a:solidFill>
              <a:srgbClr val="76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09" name="Google Shape;409;p44"/>
            <p:cNvSpPr txBox="1"/>
            <p:nvPr/>
          </p:nvSpPr>
          <p:spPr>
            <a:xfrm>
              <a:off x="892025" y="2867918"/>
              <a:ext cx="18042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THE INFINITE PALETTE PHOTO MOMENT</a:t>
              </a:r>
              <a:endParaRPr b="1" sz="500">
                <a:latin typeface="Google Sans"/>
                <a:ea typeface="Google Sans"/>
                <a:cs typeface="Google Sans"/>
                <a:sym typeface="Google Sans"/>
              </a:endParaRPr>
            </a:p>
          </p:txBody>
        </p:sp>
        <p:sp>
          <p:nvSpPr>
            <p:cNvPr id="410" name="Google Shape;410;p44"/>
            <p:cNvSpPr txBox="1"/>
            <p:nvPr/>
          </p:nvSpPr>
          <p:spPr>
            <a:xfrm>
              <a:off x="892025" y="3392009"/>
              <a:ext cx="1390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GIFTING MOMENT</a:t>
              </a:r>
              <a:endParaRPr b="1" sz="500">
                <a:latin typeface="Google Sans"/>
                <a:ea typeface="Google Sans"/>
                <a:cs typeface="Google Sans"/>
                <a:sym typeface="Google Sans"/>
              </a:endParaRPr>
            </a:p>
          </p:txBody>
        </p:sp>
        <p:sp>
          <p:nvSpPr>
            <p:cNvPr id="411" name="Google Shape;411;p44"/>
            <p:cNvSpPr/>
            <p:nvPr/>
          </p:nvSpPr>
          <p:spPr>
            <a:xfrm>
              <a:off x="644613" y="3441018"/>
              <a:ext cx="184800" cy="196800"/>
            </a:xfrm>
            <a:prstGeom prst="rect">
              <a:avLst/>
            </a:prstGeom>
            <a:solidFill>
              <a:srgbClr val="F9AE06">
                <a:alpha val="477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sp>
          <p:nvSpPr>
            <p:cNvPr id="412" name="Google Shape;412;p44"/>
            <p:cNvSpPr txBox="1"/>
            <p:nvPr/>
          </p:nvSpPr>
          <p:spPr>
            <a:xfrm>
              <a:off x="892025" y="3949600"/>
              <a:ext cx="1390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500">
                  <a:latin typeface="Google Sans"/>
                  <a:ea typeface="Google Sans"/>
                  <a:cs typeface="Google Sans"/>
                  <a:sym typeface="Google Sans"/>
                </a:rPr>
                <a:t>SMILEBOOTH</a:t>
              </a:r>
              <a:endParaRPr b="1" sz="500">
                <a:latin typeface="Google Sans"/>
                <a:ea typeface="Google Sans"/>
                <a:cs typeface="Google Sans"/>
                <a:sym typeface="Google Sans"/>
              </a:endParaRPr>
            </a:p>
          </p:txBody>
        </p:sp>
        <p:sp>
          <p:nvSpPr>
            <p:cNvPr id="413" name="Google Shape;413;p44"/>
            <p:cNvSpPr/>
            <p:nvPr/>
          </p:nvSpPr>
          <p:spPr>
            <a:xfrm>
              <a:off x="644613" y="3987350"/>
              <a:ext cx="184800" cy="196800"/>
            </a:xfrm>
            <a:prstGeom prst="rect">
              <a:avLst/>
            </a:prstGeom>
            <a:solidFill>
              <a:srgbClr val="0303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oogle Sans"/>
                <a:ea typeface="Google Sans"/>
                <a:cs typeface="Google Sans"/>
                <a:sym typeface="Google Sans"/>
              </a:endParaRPr>
            </a:p>
          </p:txBody>
        </p:sp>
      </p:grpSp>
      <p:sp>
        <p:nvSpPr>
          <p:cNvPr id="414" name="Google Shape;414;p44"/>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4"/>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5"/>
          <p:cNvSpPr txBox="1"/>
          <p:nvPr/>
        </p:nvSpPr>
        <p:spPr>
          <a:xfrm>
            <a:off x="473225" y="892350"/>
            <a:ext cx="27543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Student</a:t>
            </a:r>
            <a:r>
              <a:rPr b="1" lang="en" sz="2000">
                <a:solidFill>
                  <a:srgbClr val="434343"/>
                </a:solidFill>
                <a:latin typeface="Google Sans"/>
                <a:ea typeface="Google Sans"/>
                <a:cs typeface="Google Sans"/>
                <a:sym typeface="Google Sans"/>
              </a:rPr>
              <a:t> + Org </a:t>
            </a:r>
            <a:r>
              <a:rPr b="1" lang="en" sz="2000">
                <a:solidFill>
                  <a:srgbClr val="434343"/>
                </a:solidFill>
                <a:latin typeface="Google Sans"/>
                <a:ea typeface="Google Sans"/>
                <a:cs typeface="Google Sans"/>
                <a:sym typeface="Google Sans"/>
              </a:rPr>
              <a:t>Guests</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rPr lang="en" sz="1200">
                <a:solidFill>
                  <a:srgbClr val="595457"/>
                </a:solidFill>
                <a:latin typeface="Google Sans"/>
                <a:ea typeface="Google Sans"/>
                <a:cs typeface="Google Sans"/>
                <a:sym typeface="Google Sans"/>
              </a:rPr>
              <a:t>Thu Apr 7, Morning</a:t>
            </a:r>
            <a:endParaRPr i="1" sz="1200">
              <a:solidFill>
                <a:srgbClr val="595457"/>
              </a:solidFill>
              <a:latin typeface="Google Sans"/>
              <a:ea typeface="Google Sans"/>
              <a:cs typeface="Google Sans"/>
              <a:sym typeface="Google Sans"/>
            </a:endParaRPr>
          </a:p>
        </p:txBody>
      </p:sp>
      <p:sp>
        <p:nvSpPr>
          <p:cNvPr id="421" name="Google Shape;421;p45"/>
          <p:cNvSpPr/>
          <p:nvPr/>
        </p:nvSpPr>
        <p:spPr>
          <a:xfrm>
            <a:off x="3897625" y="1423325"/>
            <a:ext cx="40830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151314"/>
              </a:buClr>
              <a:buSzPts val="300"/>
              <a:buFont typeface="Montserrat"/>
              <a:buNone/>
            </a:pPr>
            <a:r>
              <a:rPr b="1" lang="en" sz="1000">
                <a:solidFill>
                  <a:srgbClr val="151314"/>
                </a:solidFill>
                <a:latin typeface="Google Sans"/>
                <a:ea typeface="Google Sans"/>
                <a:cs typeface="Google Sans"/>
                <a:sym typeface="Google Sans"/>
              </a:rPr>
              <a:t>content</a:t>
            </a:r>
            <a:endParaRPr sz="400">
              <a:latin typeface="Google Sans"/>
              <a:ea typeface="Google Sans"/>
              <a:cs typeface="Google Sans"/>
              <a:sym typeface="Google Sans"/>
            </a:endParaRPr>
          </a:p>
        </p:txBody>
      </p:sp>
      <p:sp>
        <p:nvSpPr>
          <p:cNvPr id="422" name="Google Shape;422;p45"/>
          <p:cNvSpPr/>
          <p:nvPr/>
        </p:nvSpPr>
        <p:spPr>
          <a:xfrm>
            <a:off x="3897625" y="1675775"/>
            <a:ext cx="5009700" cy="1134600"/>
          </a:xfrm>
          <a:prstGeom prst="rect">
            <a:avLst/>
          </a:prstGeom>
          <a:noFill/>
          <a:ln>
            <a:noFill/>
          </a:ln>
        </p:spPr>
        <p:txBody>
          <a:bodyPr anchorCtr="0" anchor="t" bIns="17150" lIns="17150" spcFirstLastPara="1" rIns="17150" wrap="square" tIns="17150">
            <a:noAutofit/>
          </a:bodyPr>
          <a:lstStyle/>
          <a:p>
            <a:pPr indent="-285750" lvl="0" marL="457200" rtl="0" algn="l">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Guided into the Frederick Douglass room where they encounter the first programming experience</a:t>
            </a:r>
            <a:endParaRPr sz="900">
              <a:solidFill>
                <a:srgbClr val="595457"/>
              </a:solidFill>
              <a:latin typeface="Google Sans"/>
              <a:ea typeface="Google Sans"/>
              <a:cs typeface="Google Sans"/>
              <a:sym typeface="Google Sans"/>
            </a:endParaRPr>
          </a:p>
          <a:p>
            <a:pPr indent="-285750" lvl="0" marL="457200" rtl="0" algn="l">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Each subsequent “room” will have relevant content running to provide guest clearer context on the initiative(s).</a:t>
            </a:r>
            <a:endParaRPr sz="9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p:txBody>
      </p:sp>
      <p:sp>
        <p:nvSpPr>
          <p:cNvPr id="423" name="Google Shape;423;p45"/>
          <p:cNvSpPr/>
          <p:nvPr/>
        </p:nvSpPr>
        <p:spPr>
          <a:xfrm>
            <a:off x="3227550" y="2376325"/>
            <a:ext cx="292200" cy="2922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5"/>
          <p:cNvSpPr/>
          <p:nvPr/>
        </p:nvSpPr>
        <p:spPr>
          <a:xfrm>
            <a:off x="3897625" y="2376321"/>
            <a:ext cx="40830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151314"/>
              </a:buClr>
              <a:buSzPts val="300"/>
              <a:buFont typeface="Montserrat"/>
              <a:buNone/>
            </a:pPr>
            <a:r>
              <a:rPr b="1" lang="en" sz="1000">
                <a:solidFill>
                  <a:srgbClr val="151314"/>
                </a:solidFill>
                <a:latin typeface="Google Sans"/>
                <a:ea typeface="Google Sans"/>
                <a:cs typeface="Google Sans"/>
                <a:sym typeface="Google Sans"/>
              </a:rPr>
              <a:t>activation</a:t>
            </a:r>
            <a:endParaRPr sz="400">
              <a:latin typeface="Google Sans"/>
              <a:ea typeface="Google Sans"/>
              <a:cs typeface="Google Sans"/>
              <a:sym typeface="Google Sans"/>
            </a:endParaRPr>
          </a:p>
        </p:txBody>
      </p:sp>
      <p:sp>
        <p:nvSpPr>
          <p:cNvPr id="425" name="Google Shape;425;p45"/>
          <p:cNvSpPr/>
          <p:nvPr/>
        </p:nvSpPr>
        <p:spPr>
          <a:xfrm>
            <a:off x="3897625" y="2628772"/>
            <a:ext cx="5009700" cy="1134600"/>
          </a:xfrm>
          <a:prstGeom prst="rect">
            <a:avLst/>
          </a:prstGeom>
          <a:noFill/>
          <a:ln>
            <a:noFill/>
          </a:ln>
        </p:spPr>
        <p:txBody>
          <a:bodyPr anchorCtr="0" anchor="t" bIns="17150" lIns="17150" spcFirstLastPara="1" rIns="17150" wrap="square" tIns="17150">
            <a:noAutofit/>
          </a:bodyPr>
          <a:lstStyle/>
          <a:p>
            <a:pPr indent="-285750" lvl="0" marL="457200" rtl="0" algn="l">
              <a:lnSpc>
                <a:spcPct val="115000"/>
              </a:lnSpc>
              <a:spcBef>
                <a:spcPts val="0"/>
              </a:spcBef>
              <a:spcAft>
                <a:spcPts val="0"/>
              </a:spcAft>
              <a:buClr>
                <a:schemeClr val="dk1"/>
              </a:buClr>
              <a:buSzPts val="900"/>
              <a:buFont typeface="Google Sans"/>
              <a:buChar char="●"/>
            </a:pPr>
            <a:r>
              <a:rPr b="1" lang="en" sz="900">
                <a:solidFill>
                  <a:srgbClr val="595457"/>
                </a:solidFill>
                <a:latin typeface="Google Sans"/>
                <a:ea typeface="Google Sans"/>
                <a:cs typeface="Google Sans"/>
                <a:sym typeface="Google Sans"/>
              </a:rPr>
              <a:t>Three themed spaces</a:t>
            </a:r>
            <a:r>
              <a:rPr lang="en" sz="900">
                <a:solidFill>
                  <a:srgbClr val="595457"/>
                </a:solidFill>
                <a:latin typeface="Google Sans"/>
                <a:ea typeface="Google Sans"/>
                <a:cs typeface="Google Sans"/>
                <a:sym typeface="Google Sans"/>
              </a:rPr>
              <a:t> that reference notable moments in the arc of photography’s history: (1) a 19th century saloon with references to Frederick Douglass’ use of photography as activism; (2) a 1970s space that looks at representation of communities of color in media at the time and (3) a “future” space that’s themed around establishing new technical standards for photography built with and for communities of color.</a:t>
            </a:r>
            <a:endParaRPr sz="900">
              <a:solidFill>
                <a:srgbClr val="595457"/>
              </a:solidFill>
              <a:latin typeface="Google Sans"/>
              <a:ea typeface="Google Sans"/>
              <a:cs typeface="Google Sans"/>
              <a:sym typeface="Google Sans"/>
            </a:endParaRPr>
          </a:p>
          <a:p>
            <a:pPr indent="-285750" lvl="1" marL="914400" rtl="0" algn="l">
              <a:lnSpc>
                <a:spcPct val="115000"/>
              </a:lnSpc>
              <a:spcBef>
                <a:spcPts val="0"/>
              </a:spcBef>
              <a:spcAft>
                <a:spcPts val="0"/>
              </a:spcAft>
              <a:buClr>
                <a:srgbClr val="595457"/>
              </a:buClr>
              <a:buSzPts val="900"/>
              <a:buFont typeface="Google Sans"/>
              <a:buChar char="○"/>
            </a:pPr>
            <a:r>
              <a:rPr i="1" lang="en" sz="900">
                <a:solidFill>
                  <a:srgbClr val="595457"/>
                </a:solidFill>
                <a:latin typeface="Google Sans"/>
                <a:ea typeface="Google Sans"/>
                <a:cs typeface="Google Sans"/>
                <a:sym typeface="Google Sans"/>
              </a:rPr>
              <a:t>See above slide for WIP renders</a:t>
            </a:r>
            <a:endParaRPr i="1" sz="900">
              <a:solidFill>
                <a:srgbClr val="595457"/>
              </a:solidFill>
              <a:latin typeface="Google Sans"/>
              <a:ea typeface="Google Sans"/>
              <a:cs typeface="Google Sans"/>
              <a:sym typeface="Google Sans"/>
            </a:endParaRPr>
          </a:p>
          <a:p>
            <a:pPr indent="-285750" lvl="0" marL="457200" rtl="0" algn="l">
              <a:lnSpc>
                <a:spcPct val="115000"/>
              </a:lnSpc>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Throughout the spaces, attendees will be able to watch the </a:t>
            </a:r>
            <a:r>
              <a:rPr b="1" lang="en" sz="900">
                <a:solidFill>
                  <a:srgbClr val="595457"/>
                </a:solidFill>
                <a:latin typeface="Google Sans"/>
                <a:ea typeface="Google Sans"/>
                <a:cs typeface="Google Sans"/>
                <a:sym typeface="Google Sans"/>
              </a:rPr>
              <a:t>pre-recorded expert speaker talks</a:t>
            </a:r>
            <a:r>
              <a:rPr lang="en" sz="900">
                <a:solidFill>
                  <a:srgbClr val="595457"/>
                </a:solidFill>
                <a:latin typeface="Google Sans"/>
                <a:ea typeface="Google Sans"/>
                <a:cs typeface="Google Sans"/>
                <a:sym typeface="Google Sans"/>
              </a:rPr>
              <a:t>, presented as exhibition installations.</a:t>
            </a:r>
            <a:endParaRPr sz="900">
              <a:solidFill>
                <a:srgbClr val="595457"/>
              </a:solidFill>
              <a:latin typeface="Google Sans"/>
              <a:ea typeface="Google Sans"/>
              <a:cs typeface="Google Sans"/>
              <a:sym typeface="Google Sans"/>
            </a:endParaRPr>
          </a:p>
          <a:p>
            <a:pPr indent="-285750" lvl="0" marL="457200" rtl="0" algn="l">
              <a:lnSpc>
                <a:spcPct val="115000"/>
              </a:lnSpc>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In each room, attendees will have the opportunity to sit for </a:t>
            </a:r>
            <a:r>
              <a:rPr b="1" lang="en" sz="900">
                <a:solidFill>
                  <a:srgbClr val="595457"/>
                </a:solidFill>
                <a:latin typeface="Google Sans"/>
                <a:ea typeface="Google Sans"/>
                <a:cs typeface="Google Sans"/>
                <a:sym typeface="Google Sans"/>
              </a:rPr>
              <a:t>staged portraits shot with the Google Pixel 6</a:t>
            </a:r>
            <a:r>
              <a:rPr lang="en" sz="900">
                <a:solidFill>
                  <a:srgbClr val="595457"/>
                </a:solidFill>
                <a:latin typeface="Google Sans"/>
                <a:ea typeface="Google Sans"/>
                <a:cs typeface="Google Sans"/>
                <a:sym typeface="Google Sans"/>
              </a:rPr>
              <a:t>, featuring Real Tone.</a:t>
            </a:r>
            <a:endParaRPr sz="900">
              <a:solidFill>
                <a:srgbClr val="595457"/>
              </a:solidFill>
              <a:latin typeface="Google Sans"/>
              <a:ea typeface="Google Sans"/>
              <a:cs typeface="Google Sans"/>
              <a:sym typeface="Google Sans"/>
            </a:endParaRPr>
          </a:p>
          <a:p>
            <a:pPr indent="-285750" lvl="0" marL="457200" rtl="0" algn="l">
              <a:lnSpc>
                <a:spcPct val="115000"/>
              </a:lnSpc>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There will be a few screen experiences throughout that highlight Google’s </a:t>
            </a:r>
            <a:r>
              <a:rPr b="1" lang="en" sz="900">
                <a:solidFill>
                  <a:srgbClr val="595457"/>
                </a:solidFill>
                <a:latin typeface="Google Sans"/>
                <a:ea typeface="Google Sans"/>
                <a:cs typeface="Google Sans"/>
                <a:sym typeface="Google Sans"/>
              </a:rPr>
              <a:t>image equity product work on Google Pixel 6, Google Photos and Google Meet</a:t>
            </a:r>
            <a:r>
              <a:rPr lang="en" sz="900">
                <a:solidFill>
                  <a:srgbClr val="595457"/>
                </a:solidFill>
                <a:latin typeface="Google Sans"/>
                <a:ea typeface="Google Sans"/>
                <a:cs typeface="Google Sans"/>
                <a:sym typeface="Google Sans"/>
              </a:rPr>
              <a:t>.</a:t>
            </a:r>
            <a:endParaRPr b="1" sz="900">
              <a:solidFill>
                <a:srgbClr val="595457"/>
              </a:solidFill>
              <a:latin typeface="Google Sans"/>
              <a:ea typeface="Google Sans"/>
              <a:cs typeface="Google Sans"/>
              <a:sym typeface="Google Sans"/>
            </a:endParaRPr>
          </a:p>
        </p:txBody>
      </p:sp>
      <p:sp>
        <p:nvSpPr>
          <p:cNvPr id="426" name="Google Shape;426;p45"/>
          <p:cNvSpPr/>
          <p:nvPr/>
        </p:nvSpPr>
        <p:spPr>
          <a:xfrm>
            <a:off x="3227550" y="1423325"/>
            <a:ext cx="292200" cy="292200"/>
          </a:xfrm>
          <a:prstGeom prst="ellipse">
            <a:avLst/>
          </a:prstGeom>
          <a:solidFill>
            <a:srgbClr val="EA43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5"/>
          <p:cNvSpPr txBox="1"/>
          <p:nvPr/>
        </p:nvSpPr>
        <p:spPr>
          <a:xfrm>
            <a:off x="338800" y="1691500"/>
            <a:ext cx="1833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Attendees </a:t>
            </a:r>
            <a:r>
              <a:rPr lang="en" sz="1000">
                <a:solidFill>
                  <a:schemeClr val="dk1"/>
                </a:solidFill>
                <a:latin typeface="Google Sans"/>
                <a:ea typeface="Google Sans"/>
                <a:cs typeface="Google Sans"/>
                <a:sym typeface="Google Sans"/>
              </a:rPr>
              <a:t>will</a:t>
            </a:r>
            <a:r>
              <a:rPr lang="en" sz="1000">
                <a:solidFill>
                  <a:schemeClr val="dk1"/>
                </a:solidFill>
                <a:latin typeface="Google Sans"/>
                <a:ea typeface="Google Sans"/>
                <a:cs typeface="Google Sans"/>
                <a:sym typeface="Google Sans"/>
              </a:rPr>
              <a:t> be invited from underrepresented student groups affiliated with UCLA, and local photo-focused organizations in </a:t>
            </a:r>
            <a:r>
              <a:rPr lang="en" sz="1000">
                <a:solidFill>
                  <a:schemeClr val="dk1"/>
                </a:solidFill>
                <a:latin typeface="Google Sans"/>
                <a:ea typeface="Google Sans"/>
                <a:cs typeface="Google Sans"/>
                <a:sym typeface="Google Sans"/>
              </a:rPr>
              <a:t>the</a:t>
            </a:r>
            <a:r>
              <a:rPr lang="en" sz="1000">
                <a:solidFill>
                  <a:schemeClr val="dk1"/>
                </a:solidFill>
                <a:latin typeface="Google Sans"/>
                <a:ea typeface="Google Sans"/>
                <a:cs typeface="Google Sans"/>
                <a:sym typeface="Google Sans"/>
              </a:rPr>
              <a:t> Los Angeles area.</a:t>
            </a:r>
            <a:endParaRPr sz="1000">
              <a:solidFill>
                <a:schemeClr val="dk1"/>
              </a:solidFill>
              <a:latin typeface="Google Sans"/>
              <a:ea typeface="Google Sans"/>
              <a:cs typeface="Google Sans"/>
              <a:sym typeface="Google Sans"/>
            </a:endParaRPr>
          </a:p>
        </p:txBody>
      </p:sp>
      <p:grpSp>
        <p:nvGrpSpPr>
          <p:cNvPr id="428" name="Google Shape;428;p45"/>
          <p:cNvGrpSpPr/>
          <p:nvPr/>
        </p:nvGrpSpPr>
        <p:grpSpPr>
          <a:xfrm>
            <a:off x="-11800" y="5069575"/>
            <a:ext cx="9155927" cy="90600"/>
            <a:chOff x="-11800" y="5069575"/>
            <a:chExt cx="9155927" cy="90600"/>
          </a:xfrm>
        </p:grpSpPr>
        <p:sp>
          <p:nvSpPr>
            <p:cNvPr id="429" name="Google Shape;429;p45"/>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5"/>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5"/>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45"/>
          <p:cNvSpPr txBox="1"/>
          <p:nvPr/>
        </p:nvSpPr>
        <p:spPr>
          <a:xfrm>
            <a:off x="338800" y="4077400"/>
            <a:ext cx="1833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700">
                <a:solidFill>
                  <a:schemeClr val="dk2"/>
                </a:solidFill>
                <a:latin typeface="Google Sans"/>
                <a:ea typeface="Google Sans"/>
                <a:cs typeface="Google Sans"/>
                <a:sym typeface="Google Sans"/>
              </a:rPr>
              <a:t>*Note: this event is not open to the general public. </a:t>
            </a:r>
            <a:endParaRPr i="1" sz="700">
              <a:solidFill>
                <a:schemeClr val="dk2"/>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1"/>
              </a:solidFill>
              <a:latin typeface="Google Sans"/>
              <a:ea typeface="Google Sans"/>
              <a:cs typeface="Google Sans"/>
              <a:sym typeface="Google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6"/>
          <p:cNvSpPr txBox="1"/>
          <p:nvPr/>
        </p:nvSpPr>
        <p:spPr>
          <a:xfrm>
            <a:off x="473225" y="892350"/>
            <a:ext cx="35424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VIP </a:t>
            </a:r>
            <a:r>
              <a:rPr b="1" lang="en" sz="2000">
                <a:solidFill>
                  <a:srgbClr val="434343"/>
                </a:solidFill>
                <a:latin typeface="Google Sans"/>
                <a:ea typeface="Google Sans"/>
                <a:cs typeface="Google Sans"/>
                <a:sym typeface="Google Sans"/>
              </a:rPr>
              <a:t>Guests</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rPr lang="en" sz="1200">
                <a:solidFill>
                  <a:srgbClr val="595457"/>
                </a:solidFill>
                <a:latin typeface="Google Sans"/>
                <a:ea typeface="Google Sans"/>
                <a:cs typeface="Google Sans"/>
                <a:sym typeface="Google Sans"/>
              </a:rPr>
              <a:t>Thu Apr 7, Afternoon</a:t>
            </a:r>
            <a:endParaRPr i="1" sz="1200">
              <a:solidFill>
                <a:srgbClr val="595457"/>
              </a:solidFill>
              <a:latin typeface="Google Sans"/>
              <a:ea typeface="Google Sans"/>
              <a:cs typeface="Google Sans"/>
              <a:sym typeface="Google Sans"/>
            </a:endParaRPr>
          </a:p>
        </p:txBody>
      </p:sp>
      <p:sp>
        <p:nvSpPr>
          <p:cNvPr id="439" name="Google Shape;439;p46"/>
          <p:cNvSpPr/>
          <p:nvPr/>
        </p:nvSpPr>
        <p:spPr>
          <a:xfrm>
            <a:off x="3897625" y="1023225"/>
            <a:ext cx="40830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151314"/>
              </a:buClr>
              <a:buSzPts val="300"/>
              <a:buFont typeface="Montserrat"/>
              <a:buNone/>
            </a:pPr>
            <a:r>
              <a:rPr b="1" lang="en" sz="1000">
                <a:solidFill>
                  <a:srgbClr val="151314"/>
                </a:solidFill>
                <a:latin typeface="Google Sans"/>
                <a:ea typeface="Google Sans"/>
                <a:cs typeface="Google Sans"/>
                <a:sym typeface="Google Sans"/>
              </a:rPr>
              <a:t>content</a:t>
            </a:r>
            <a:endParaRPr sz="400">
              <a:latin typeface="Google Sans"/>
              <a:ea typeface="Google Sans"/>
              <a:cs typeface="Google Sans"/>
              <a:sym typeface="Google Sans"/>
            </a:endParaRPr>
          </a:p>
        </p:txBody>
      </p:sp>
      <p:sp>
        <p:nvSpPr>
          <p:cNvPr id="440" name="Google Shape;440;p46"/>
          <p:cNvSpPr/>
          <p:nvPr/>
        </p:nvSpPr>
        <p:spPr>
          <a:xfrm>
            <a:off x="3897625" y="1275675"/>
            <a:ext cx="5009700" cy="1134600"/>
          </a:xfrm>
          <a:prstGeom prst="rect">
            <a:avLst/>
          </a:prstGeom>
          <a:noFill/>
          <a:ln>
            <a:noFill/>
          </a:ln>
        </p:spPr>
        <p:txBody>
          <a:bodyPr anchorCtr="0" anchor="t" bIns="17150" lIns="17150" spcFirstLastPara="1" rIns="17150" wrap="square" tIns="17150">
            <a:noAutofit/>
          </a:bodyPr>
          <a:lstStyle/>
          <a:p>
            <a:pPr indent="-285750" lvl="0" marL="457200" marR="0" rtl="0" algn="l">
              <a:lnSpc>
                <a:spcPct val="100000"/>
              </a:lnSpc>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Guided into the Frederick Douglass room where they encounter the first programming experience</a:t>
            </a:r>
            <a:endParaRPr sz="900">
              <a:solidFill>
                <a:srgbClr val="595457"/>
              </a:solidFill>
              <a:latin typeface="Google Sans"/>
              <a:ea typeface="Google Sans"/>
              <a:cs typeface="Google Sans"/>
              <a:sym typeface="Google Sans"/>
            </a:endParaRPr>
          </a:p>
          <a:p>
            <a:pPr indent="-285750" lvl="0" marL="457200" marR="0" rtl="0" algn="l">
              <a:lnSpc>
                <a:spcPct val="100000"/>
              </a:lnSpc>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Each subsequent “room” will have relevant content running to provide guest clearer context on the initiative(s).</a:t>
            </a:r>
            <a:endParaRPr sz="9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p:txBody>
      </p:sp>
      <p:sp>
        <p:nvSpPr>
          <p:cNvPr id="441" name="Google Shape;441;p46"/>
          <p:cNvSpPr/>
          <p:nvPr/>
        </p:nvSpPr>
        <p:spPr>
          <a:xfrm>
            <a:off x="3227550" y="1897175"/>
            <a:ext cx="292200" cy="29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6"/>
          <p:cNvSpPr/>
          <p:nvPr/>
        </p:nvSpPr>
        <p:spPr>
          <a:xfrm>
            <a:off x="3877850" y="1897171"/>
            <a:ext cx="40830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151314"/>
              </a:buClr>
              <a:buSzPts val="300"/>
              <a:buFont typeface="Montserrat"/>
              <a:buNone/>
            </a:pPr>
            <a:r>
              <a:rPr b="1" lang="en" sz="1000">
                <a:solidFill>
                  <a:srgbClr val="151314"/>
                </a:solidFill>
                <a:latin typeface="Google Sans"/>
                <a:ea typeface="Google Sans"/>
                <a:cs typeface="Google Sans"/>
                <a:sym typeface="Google Sans"/>
              </a:rPr>
              <a:t>activation</a:t>
            </a:r>
            <a:endParaRPr sz="400">
              <a:latin typeface="Google Sans"/>
              <a:ea typeface="Google Sans"/>
              <a:cs typeface="Google Sans"/>
              <a:sym typeface="Google Sans"/>
            </a:endParaRPr>
          </a:p>
        </p:txBody>
      </p:sp>
      <p:sp>
        <p:nvSpPr>
          <p:cNvPr id="443" name="Google Shape;443;p46"/>
          <p:cNvSpPr/>
          <p:nvPr/>
        </p:nvSpPr>
        <p:spPr>
          <a:xfrm>
            <a:off x="3897625" y="2129847"/>
            <a:ext cx="5009700" cy="1134600"/>
          </a:xfrm>
          <a:prstGeom prst="rect">
            <a:avLst/>
          </a:prstGeom>
          <a:noFill/>
          <a:ln>
            <a:noFill/>
          </a:ln>
        </p:spPr>
        <p:txBody>
          <a:bodyPr anchorCtr="0" anchor="t" bIns="17150" lIns="17150" spcFirstLastPara="1" rIns="17150" wrap="square" tIns="17150">
            <a:noAutofit/>
          </a:bodyPr>
          <a:lstStyle/>
          <a:p>
            <a:pPr indent="-285750" lvl="0" marL="457200" rtl="0" algn="l">
              <a:lnSpc>
                <a:spcPct val="115000"/>
              </a:lnSpc>
              <a:spcBef>
                <a:spcPts val="0"/>
              </a:spcBef>
              <a:spcAft>
                <a:spcPts val="0"/>
              </a:spcAft>
              <a:buClr>
                <a:schemeClr val="dk1"/>
              </a:buClr>
              <a:buSzPts val="900"/>
              <a:buFont typeface="Google Sans"/>
              <a:buChar char="●"/>
            </a:pPr>
            <a:r>
              <a:rPr b="1" lang="en" sz="900">
                <a:solidFill>
                  <a:srgbClr val="595457"/>
                </a:solidFill>
                <a:latin typeface="Google Sans"/>
                <a:ea typeface="Google Sans"/>
                <a:cs typeface="Google Sans"/>
                <a:sym typeface="Google Sans"/>
              </a:rPr>
              <a:t>Three themed spaces</a:t>
            </a:r>
            <a:r>
              <a:rPr lang="en" sz="900">
                <a:solidFill>
                  <a:srgbClr val="595457"/>
                </a:solidFill>
                <a:latin typeface="Google Sans"/>
                <a:ea typeface="Google Sans"/>
                <a:cs typeface="Google Sans"/>
                <a:sym typeface="Google Sans"/>
              </a:rPr>
              <a:t> that reference notable moments in the arc of photography’s history: (1) a 19th century saloon with references to Frederick Douglass’ use of photography as activism; (2) a 1970s space that looks at representation of communities of color in media at the time and (3) a “future” space themed around establishing new technical standards for photography built with and for communities of color.</a:t>
            </a:r>
            <a:endParaRPr sz="900">
              <a:solidFill>
                <a:srgbClr val="595457"/>
              </a:solidFill>
              <a:latin typeface="Google Sans"/>
              <a:ea typeface="Google Sans"/>
              <a:cs typeface="Google Sans"/>
              <a:sym typeface="Google Sans"/>
            </a:endParaRPr>
          </a:p>
          <a:p>
            <a:pPr indent="-285750" lvl="1" marL="914400" rtl="0" algn="l">
              <a:lnSpc>
                <a:spcPct val="115000"/>
              </a:lnSpc>
              <a:spcBef>
                <a:spcPts val="0"/>
              </a:spcBef>
              <a:spcAft>
                <a:spcPts val="0"/>
              </a:spcAft>
              <a:buClr>
                <a:srgbClr val="595457"/>
              </a:buClr>
              <a:buSzPts val="900"/>
              <a:buFont typeface="Google Sans"/>
              <a:buChar char="○"/>
            </a:pPr>
            <a:r>
              <a:rPr i="1" lang="en" sz="900">
                <a:solidFill>
                  <a:srgbClr val="595457"/>
                </a:solidFill>
                <a:latin typeface="Google Sans"/>
                <a:ea typeface="Google Sans"/>
                <a:cs typeface="Google Sans"/>
                <a:sym typeface="Google Sans"/>
              </a:rPr>
              <a:t>See above slides for WIP renders</a:t>
            </a:r>
            <a:endParaRPr i="1" sz="900">
              <a:solidFill>
                <a:srgbClr val="595457"/>
              </a:solidFill>
              <a:latin typeface="Google Sans"/>
              <a:ea typeface="Google Sans"/>
              <a:cs typeface="Google Sans"/>
              <a:sym typeface="Google Sans"/>
            </a:endParaRPr>
          </a:p>
          <a:p>
            <a:pPr indent="-285750" lvl="0" marL="457200" rtl="0" algn="l">
              <a:lnSpc>
                <a:spcPct val="115000"/>
              </a:lnSpc>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Throughout the spaces, attendees will be able to watch the </a:t>
            </a:r>
            <a:r>
              <a:rPr b="1" lang="en" sz="900">
                <a:solidFill>
                  <a:srgbClr val="595457"/>
                </a:solidFill>
                <a:latin typeface="Google Sans"/>
                <a:ea typeface="Google Sans"/>
                <a:cs typeface="Google Sans"/>
                <a:sym typeface="Google Sans"/>
              </a:rPr>
              <a:t>pre-recorded expert speaker talks</a:t>
            </a:r>
            <a:r>
              <a:rPr lang="en" sz="900">
                <a:solidFill>
                  <a:srgbClr val="595457"/>
                </a:solidFill>
                <a:latin typeface="Google Sans"/>
                <a:ea typeface="Google Sans"/>
                <a:cs typeface="Google Sans"/>
                <a:sym typeface="Google Sans"/>
              </a:rPr>
              <a:t>, presented as exhibition installations.</a:t>
            </a:r>
            <a:endParaRPr sz="900">
              <a:solidFill>
                <a:srgbClr val="595457"/>
              </a:solidFill>
              <a:latin typeface="Google Sans"/>
              <a:ea typeface="Google Sans"/>
              <a:cs typeface="Google Sans"/>
              <a:sym typeface="Google Sans"/>
            </a:endParaRPr>
          </a:p>
          <a:p>
            <a:pPr indent="-285750" lvl="0" marL="457200" rtl="0" algn="l">
              <a:lnSpc>
                <a:spcPct val="115000"/>
              </a:lnSpc>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In each room, attendees will have the opportunity to sit for </a:t>
            </a:r>
            <a:r>
              <a:rPr b="1" lang="en" sz="900">
                <a:solidFill>
                  <a:srgbClr val="595457"/>
                </a:solidFill>
                <a:latin typeface="Google Sans"/>
                <a:ea typeface="Google Sans"/>
                <a:cs typeface="Google Sans"/>
                <a:sym typeface="Google Sans"/>
              </a:rPr>
              <a:t>staged portraits shot with the Google Pixel 6</a:t>
            </a:r>
            <a:r>
              <a:rPr lang="en" sz="900">
                <a:solidFill>
                  <a:srgbClr val="595457"/>
                </a:solidFill>
                <a:latin typeface="Google Sans"/>
                <a:ea typeface="Google Sans"/>
                <a:cs typeface="Google Sans"/>
                <a:sym typeface="Google Sans"/>
              </a:rPr>
              <a:t>, featuring Real Tone™.</a:t>
            </a:r>
            <a:endParaRPr sz="900">
              <a:solidFill>
                <a:srgbClr val="595457"/>
              </a:solidFill>
              <a:latin typeface="Google Sans"/>
              <a:ea typeface="Google Sans"/>
              <a:cs typeface="Google Sans"/>
              <a:sym typeface="Google Sans"/>
            </a:endParaRPr>
          </a:p>
          <a:p>
            <a:pPr indent="-285750" lvl="0" marL="457200" rtl="0" algn="l">
              <a:lnSpc>
                <a:spcPct val="115000"/>
              </a:lnSpc>
              <a:spcBef>
                <a:spcPts val="0"/>
              </a:spcBef>
              <a:spcAft>
                <a:spcPts val="0"/>
              </a:spcAft>
              <a:buClr>
                <a:srgbClr val="595457"/>
              </a:buClr>
              <a:buSzPts val="900"/>
              <a:buFont typeface="Google Sans"/>
              <a:buChar char="●"/>
            </a:pPr>
            <a:r>
              <a:rPr lang="en" sz="900">
                <a:solidFill>
                  <a:srgbClr val="595457"/>
                </a:solidFill>
                <a:latin typeface="Google Sans"/>
                <a:ea typeface="Google Sans"/>
                <a:cs typeface="Google Sans"/>
                <a:sym typeface="Google Sans"/>
              </a:rPr>
              <a:t>There will be a few screen experiences throughout that highlight Google’s </a:t>
            </a:r>
            <a:r>
              <a:rPr b="1" lang="en" sz="900">
                <a:solidFill>
                  <a:srgbClr val="595457"/>
                </a:solidFill>
                <a:latin typeface="Google Sans"/>
                <a:ea typeface="Google Sans"/>
                <a:cs typeface="Google Sans"/>
                <a:sym typeface="Google Sans"/>
              </a:rPr>
              <a:t>image equity product work on Google Pixel 6, Google Photos and Google Meet</a:t>
            </a:r>
            <a:r>
              <a:rPr lang="en" sz="900">
                <a:solidFill>
                  <a:srgbClr val="595457"/>
                </a:solidFill>
                <a:latin typeface="Google Sans"/>
                <a:ea typeface="Google Sans"/>
                <a:cs typeface="Google Sans"/>
                <a:sym typeface="Google Sans"/>
              </a:rPr>
              <a:t>.</a:t>
            </a:r>
            <a:endParaRPr sz="1000">
              <a:solidFill>
                <a:srgbClr val="595457"/>
              </a:solidFill>
              <a:latin typeface="Google Sans"/>
              <a:ea typeface="Google Sans"/>
              <a:cs typeface="Google Sans"/>
              <a:sym typeface="Google Sans"/>
            </a:endParaRPr>
          </a:p>
        </p:txBody>
      </p:sp>
      <p:sp>
        <p:nvSpPr>
          <p:cNvPr id="444" name="Google Shape;444;p46"/>
          <p:cNvSpPr/>
          <p:nvPr/>
        </p:nvSpPr>
        <p:spPr>
          <a:xfrm>
            <a:off x="3227550" y="4242375"/>
            <a:ext cx="292200" cy="29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p:nvPr/>
        </p:nvSpPr>
        <p:spPr>
          <a:xfrm>
            <a:off x="3877850" y="4285571"/>
            <a:ext cx="40830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151314"/>
              </a:buClr>
              <a:buSzPts val="300"/>
              <a:buFont typeface="Montserrat"/>
              <a:buNone/>
            </a:pPr>
            <a:r>
              <a:rPr b="1" lang="en" sz="1000">
                <a:solidFill>
                  <a:srgbClr val="151314"/>
                </a:solidFill>
                <a:latin typeface="Google Sans"/>
                <a:ea typeface="Google Sans"/>
                <a:cs typeface="Google Sans"/>
                <a:sym typeface="Google Sans"/>
              </a:rPr>
              <a:t>gifting</a:t>
            </a:r>
            <a:endParaRPr sz="400">
              <a:latin typeface="Google Sans"/>
              <a:ea typeface="Google Sans"/>
              <a:cs typeface="Google Sans"/>
              <a:sym typeface="Google Sans"/>
            </a:endParaRPr>
          </a:p>
        </p:txBody>
      </p:sp>
      <p:sp>
        <p:nvSpPr>
          <p:cNvPr id="446" name="Google Shape;446;p46"/>
          <p:cNvSpPr/>
          <p:nvPr/>
        </p:nvSpPr>
        <p:spPr>
          <a:xfrm>
            <a:off x="4015625" y="4524624"/>
            <a:ext cx="5009700" cy="1134600"/>
          </a:xfrm>
          <a:prstGeom prst="rect">
            <a:avLst/>
          </a:prstGeom>
          <a:noFill/>
          <a:ln>
            <a:noFill/>
          </a:ln>
        </p:spPr>
        <p:txBody>
          <a:bodyPr anchorCtr="0" anchor="t" bIns="17150" lIns="17150" spcFirstLastPara="1" rIns="17150" wrap="square" tIns="17150">
            <a:noAutofit/>
          </a:bodyPr>
          <a:lstStyle/>
          <a:p>
            <a:pPr indent="-292100" lvl="0" marL="457200" marR="0" rtl="0" algn="l">
              <a:lnSpc>
                <a:spcPct val="100000"/>
              </a:lnSpc>
              <a:spcBef>
                <a:spcPts val="0"/>
              </a:spcBef>
              <a:spcAft>
                <a:spcPts val="0"/>
              </a:spcAft>
              <a:buClr>
                <a:srgbClr val="595457"/>
              </a:buClr>
              <a:buSzPts val="1000"/>
              <a:buFont typeface="Google Sans"/>
              <a:buChar char="●"/>
            </a:pPr>
            <a:r>
              <a:rPr lang="en" sz="1000">
                <a:solidFill>
                  <a:srgbClr val="595457"/>
                </a:solidFill>
                <a:latin typeface="Google Sans"/>
                <a:ea typeface="Google Sans"/>
                <a:cs typeface="Google Sans"/>
                <a:sym typeface="Google Sans"/>
              </a:rPr>
              <a:t>VIP attendees will receive with gift bags that include a Google Pixel 6, branded microfiber cloth, 3x Aperture publications, custom tote, and glass water bottle.</a:t>
            </a:r>
            <a:endParaRPr sz="1000">
              <a:solidFill>
                <a:srgbClr val="595457"/>
              </a:solidFill>
              <a:latin typeface="Google Sans"/>
              <a:ea typeface="Google Sans"/>
              <a:cs typeface="Google Sans"/>
              <a:sym typeface="Google Sans"/>
            </a:endParaRPr>
          </a:p>
        </p:txBody>
      </p:sp>
      <p:sp>
        <p:nvSpPr>
          <p:cNvPr id="447" name="Google Shape;447;p46"/>
          <p:cNvSpPr/>
          <p:nvPr/>
        </p:nvSpPr>
        <p:spPr>
          <a:xfrm>
            <a:off x="3227550" y="980025"/>
            <a:ext cx="292200" cy="29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6"/>
          <p:cNvSpPr txBox="1"/>
          <p:nvPr/>
        </p:nvSpPr>
        <p:spPr>
          <a:xfrm>
            <a:off x="338800" y="1691500"/>
            <a:ext cx="1833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Guests register upon entrance and are given activation map + overview collateral.</a:t>
            </a:r>
            <a:endParaRPr sz="10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0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000">
                <a:solidFill>
                  <a:schemeClr val="dk1"/>
                </a:solidFill>
                <a:latin typeface="Google Sans"/>
                <a:ea typeface="Google Sans"/>
                <a:cs typeface="Google Sans"/>
                <a:sym typeface="Google Sans"/>
              </a:rPr>
              <a:t>VIP event is private to invited guests, </a:t>
            </a:r>
            <a:endParaRPr sz="1100">
              <a:solidFill>
                <a:schemeClr val="dk1"/>
              </a:solidFill>
              <a:latin typeface="Google Sans"/>
              <a:ea typeface="Google Sans"/>
              <a:cs typeface="Google Sans"/>
              <a:sym typeface="Google Sans"/>
            </a:endParaRPr>
          </a:p>
        </p:txBody>
      </p:sp>
      <p:grpSp>
        <p:nvGrpSpPr>
          <p:cNvPr id="449" name="Google Shape;449;p46"/>
          <p:cNvGrpSpPr/>
          <p:nvPr/>
        </p:nvGrpSpPr>
        <p:grpSpPr>
          <a:xfrm>
            <a:off x="-11800" y="5069575"/>
            <a:ext cx="9155927" cy="90600"/>
            <a:chOff x="-11800" y="5069575"/>
            <a:chExt cx="9155927" cy="90600"/>
          </a:xfrm>
        </p:grpSpPr>
        <p:sp>
          <p:nvSpPr>
            <p:cNvPr id="450" name="Google Shape;450;p46"/>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6"/>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6"/>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6"/>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57" name="Shape 457"/>
        <p:cNvGrpSpPr/>
        <p:nvPr/>
      </p:nvGrpSpPr>
      <p:grpSpPr>
        <a:xfrm>
          <a:off x="0" y="0"/>
          <a:ext cx="0" cy="0"/>
          <a:chOff x="0" y="0"/>
          <a:chExt cx="0" cy="0"/>
        </a:xfrm>
      </p:grpSpPr>
      <p:sp>
        <p:nvSpPr>
          <p:cNvPr id="458" name="Google Shape;458;p47"/>
          <p:cNvSpPr txBox="1"/>
          <p:nvPr/>
        </p:nvSpPr>
        <p:spPr>
          <a:xfrm>
            <a:off x="667900" y="1401900"/>
            <a:ext cx="74682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NYC</a:t>
            </a:r>
            <a:endParaRPr b="1" sz="70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2000">
                <a:solidFill>
                  <a:srgbClr val="A9A9A9"/>
                </a:solidFill>
                <a:latin typeface="Google Sans"/>
                <a:ea typeface="Google Sans"/>
                <a:cs typeface="Google Sans"/>
                <a:sym typeface="Google Sans"/>
              </a:rPr>
              <a:t>Thursday, April 28th, 2022 | 1:00 - 4:00pm ET</a:t>
            </a:r>
            <a:endParaRPr b="1" sz="6800">
              <a:solidFill>
                <a:srgbClr val="A9A9A9"/>
              </a:solidFill>
              <a:latin typeface="Google Sans"/>
              <a:ea typeface="Google Sans"/>
              <a:cs typeface="Google Sans"/>
              <a:sym typeface="Google Sans"/>
            </a:endParaRPr>
          </a:p>
        </p:txBody>
      </p:sp>
      <p:pic>
        <p:nvPicPr>
          <p:cNvPr id="459" name="Google Shape;459;p47"/>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460" name="Google Shape;460;p47"/>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8"/>
          <p:cNvSpPr txBox="1"/>
          <p:nvPr/>
        </p:nvSpPr>
        <p:spPr>
          <a:xfrm>
            <a:off x="473225" y="892350"/>
            <a:ext cx="35424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Venue</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rPr lang="en" sz="1200">
                <a:solidFill>
                  <a:srgbClr val="595457"/>
                </a:solidFill>
                <a:latin typeface="Google Sans"/>
                <a:ea typeface="Google Sans"/>
                <a:cs typeface="Google Sans"/>
                <a:sym typeface="Google Sans"/>
              </a:rPr>
              <a:t>hybrid indoor/outdoor space</a:t>
            </a:r>
            <a:endParaRPr i="1" sz="1200">
              <a:solidFill>
                <a:srgbClr val="595457"/>
              </a:solidFill>
              <a:latin typeface="Google Sans"/>
              <a:ea typeface="Google Sans"/>
              <a:cs typeface="Google Sans"/>
              <a:sym typeface="Google Sans"/>
            </a:endParaRPr>
          </a:p>
        </p:txBody>
      </p:sp>
      <p:pic>
        <p:nvPicPr>
          <p:cNvPr id="466" name="Google Shape;466;p48"/>
          <p:cNvPicPr preferRelativeResize="0"/>
          <p:nvPr/>
        </p:nvPicPr>
        <p:blipFill>
          <a:blip r:embed="rId3">
            <a:alphaModFix/>
          </a:blip>
          <a:stretch>
            <a:fillRect/>
          </a:stretch>
        </p:blipFill>
        <p:spPr>
          <a:xfrm>
            <a:off x="1490375" y="1602375"/>
            <a:ext cx="2908831" cy="1938750"/>
          </a:xfrm>
          <a:prstGeom prst="rect">
            <a:avLst/>
          </a:prstGeom>
          <a:noFill/>
          <a:ln>
            <a:noFill/>
          </a:ln>
        </p:spPr>
      </p:pic>
      <p:pic>
        <p:nvPicPr>
          <p:cNvPr id="467" name="Google Shape;467;p48"/>
          <p:cNvPicPr preferRelativeResize="0"/>
          <p:nvPr/>
        </p:nvPicPr>
        <p:blipFill>
          <a:blip r:embed="rId4">
            <a:alphaModFix/>
          </a:blip>
          <a:stretch>
            <a:fillRect/>
          </a:stretch>
        </p:blipFill>
        <p:spPr>
          <a:xfrm>
            <a:off x="4551599" y="1602376"/>
            <a:ext cx="3102027" cy="1938750"/>
          </a:xfrm>
          <a:prstGeom prst="rect">
            <a:avLst/>
          </a:prstGeom>
          <a:noFill/>
          <a:ln>
            <a:noFill/>
          </a:ln>
        </p:spPr>
      </p:pic>
      <p:sp>
        <p:nvSpPr>
          <p:cNvPr id="468" name="Google Shape;468;p48"/>
          <p:cNvSpPr/>
          <p:nvPr/>
        </p:nvSpPr>
        <p:spPr>
          <a:xfrm>
            <a:off x="475700" y="3642250"/>
            <a:ext cx="26235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900">
                <a:solidFill>
                  <a:srgbClr val="595457"/>
                </a:solidFill>
                <a:latin typeface="Google Sans"/>
                <a:ea typeface="Google Sans"/>
                <a:cs typeface="Google Sans"/>
                <a:sym typeface="Google Sans"/>
              </a:rPr>
              <a:t>Williamsburg, BK </a:t>
            </a:r>
            <a:endParaRPr b="1" sz="9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900" u="sng">
                <a:solidFill>
                  <a:schemeClr val="hlink"/>
                </a:solidFill>
                <a:latin typeface="Google Sans"/>
                <a:ea typeface="Google Sans"/>
                <a:cs typeface="Google Sans"/>
                <a:sym typeface="Google Sans"/>
                <a:hlinkClick r:id="rId5"/>
              </a:rPr>
              <a:t>99 Scott</a:t>
            </a:r>
            <a:endParaRPr sz="9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9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i="1" lang="en" sz="800">
                <a:solidFill>
                  <a:srgbClr val="595457"/>
                </a:solidFill>
                <a:latin typeface="Google Sans"/>
                <a:ea typeface="Google Sans"/>
                <a:cs typeface="Google Sans"/>
                <a:sym typeface="Google Sans"/>
              </a:rPr>
              <a:t>Weather considerations: Setup as covered space that is heated and water proofed. </a:t>
            </a:r>
            <a:endParaRPr i="1" sz="8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i="1" sz="8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800">
                <a:solidFill>
                  <a:srgbClr val="595457"/>
                </a:solidFill>
                <a:latin typeface="Google Sans"/>
                <a:ea typeface="Google Sans"/>
                <a:cs typeface="Google Sans"/>
                <a:sym typeface="Google Sans"/>
              </a:rPr>
              <a:t>~ 45 VIP guests</a:t>
            </a:r>
            <a:endParaRPr sz="8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595457"/>
              </a:buClr>
              <a:buSzPts val="300"/>
              <a:buFont typeface="Montserrat Light"/>
              <a:buNone/>
            </a:pPr>
            <a:r>
              <a:t/>
            </a:r>
            <a:endParaRPr sz="900">
              <a:solidFill>
                <a:srgbClr val="595457"/>
              </a:solidFill>
              <a:latin typeface="Google Sans"/>
              <a:ea typeface="Google Sans"/>
              <a:cs typeface="Google Sans"/>
              <a:sym typeface="Google Sans"/>
            </a:endParaRPr>
          </a:p>
        </p:txBody>
      </p:sp>
      <p:grpSp>
        <p:nvGrpSpPr>
          <p:cNvPr id="469" name="Google Shape;469;p48"/>
          <p:cNvGrpSpPr/>
          <p:nvPr/>
        </p:nvGrpSpPr>
        <p:grpSpPr>
          <a:xfrm>
            <a:off x="-11800" y="5069575"/>
            <a:ext cx="9155927" cy="90600"/>
            <a:chOff x="-11800" y="5069575"/>
            <a:chExt cx="9155927" cy="90600"/>
          </a:xfrm>
        </p:grpSpPr>
        <p:sp>
          <p:nvSpPr>
            <p:cNvPr id="470" name="Google Shape;470;p48"/>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8"/>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8"/>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8"/>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9"/>
          <p:cNvSpPr txBox="1"/>
          <p:nvPr/>
        </p:nvSpPr>
        <p:spPr>
          <a:xfrm>
            <a:off x="473225" y="892350"/>
            <a:ext cx="35424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Guest Journey</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rPr lang="en" sz="1200">
                <a:solidFill>
                  <a:srgbClr val="595457"/>
                </a:solidFill>
                <a:latin typeface="Google Sans"/>
                <a:ea typeface="Google Sans"/>
                <a:cs typeface="Google Sans"/>
                <a:sym typeface="Google Sans"/>
              </a:rPr>
              <a:t>vip</a:t>
            </a:r>
            <a:endParaRPr i="1" sz="1200">
              <a:solidFill>
                <a:srgbClr val="595457"/>
              </a:solidFill>
              <a:latin typeface="Google Sans"/>
              <a:ea typeface="Google Sans"/>
              <a:cs typeface="Google Sans"/>
              <a:sym typeface="Google Sans"/>
            </a:endParaRPr>
          </a:p>
        </p:txBody>
      </p:sp>
      <p:sp>
        <p:nvSpPr>
          <p:cNvPr id="479" name="Google Shape;479;p49"/>
          <p:cNvSpPr/>
          <p:nvPr/>
        </p:nvSpPr>
        <p:spPr>
          <a:xfrm>
            <a:off x="3897625" y="1023225"/>
            <a:ext cx="40830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151314"/>
              </a:buClr>
              <a:buSzPts val="300"/>
              <a:buFont typeface="Montserrat"/>
              <a:buNone/>
            </a:pPr>
            <a:r>
              <a:rPr b="1" lang="en" sz="1100">
                <a:solidFill>
                  <a:srgbClr val="151314"/>
                </a:solidFill>
                <a:latin typeface="Google Sans"/>
                <a:ea typeface="Google Sans"/>
                <a:cs typeface="Google Sans"/>
                <a:sym typeface="Google Sans"/>
              </a:rPr>
              <a:t>content</a:t>
            </a:r>
            <a:endParaRPr sz="500">
              <a:latin typeface="Google Sans"/>
              <a:ea typeface="Google Sans"/>
              <a:cs typeface="Google Sans"/>
              <a:sym typeface="Google Sans"/>
            </a:endParaRPr>
          </a:p>
        </p:txBody>
      </p:sp>
      <p:sp>
        <p:nvSpPr>
          <p:cNvPr id="480" name="Google Shape;480;p49"/>
          <p:cNvSpPr/>
          <p:nvPr/>
        </p:nvSpPr>
        <p:spPr>
          <a:xfrm>
            <a:off x="3897625" y="1275675"/>
            <a:ext cx="5009700" cy="585000"/>
          </a:xfrm>
          <a:prstGeom prst="rect">
            <a:avLst/>
          </a:prstGeom>
          <a:noFill/>
          <a:ln>
            <a:noFill/>
          </a:ln>
        </p:spPr>
        <p:txBody>
          <a:bodyPr anchorCtr="0" anchor="t" bIns="17150" lIns="17150" spcFirstLastPara="1" rIns="17150" wrap="square" tIns="17150">
            <a:noAutofit/>
          </a:bodyPr>
          <a:lstStyle/>
          <a:p>
            <a:pPr indent="-292100" lvl="0" marL="457200" marR="0" rtl="0" algn="l">
              <a:lnSpc>
                <a:spcPct val="100000"/>
              </a:lnSpc>
              <a:spcBef>
                <a:spcPts val="0"/>
              </a:spcBef>
              <a:spcAft>
                <a:spcPts val="0"/>
              </a:spcAft>
              <a:buClr>
                <a:srgbClr val="595457"/>
              </a:buClr>
              <a:buSzPts val="1000"/>
              <a:buFont typeface="Google Sans"/>
              <a:buChar char="●"/>
            </a:pPr>
            <a:r>
              <a:rPr lang="en" sz="1000">
                <a:solidFill>
                  <a:srgbClr val="595457"/>
                </a:solidFill>
                <a:latin typeface="Google Sans"/>
                <a:ea typeface="Google Sans"/>
                <a:cs typeface="Google Sans"/>
                <a:sym typeface="Google Sans"/>
              </a:rPr>
              <a:t>Guided to the programming start area with intro video.</a:t>
            </a:r>
            <a:endParaRPr sz="1000">
              <a:solidFill>
                <a:srgbClr val="595457"/>
              </a:solidFill>
              <a:latin typeface="Google Sans"/>
              <a:ea typeface="Google Sans"/>
              <a:cs typeface="Google Sans"/>
              <a:sym typeface="Google Sans"/>
            </a:endParaRPr>
          </a:p>
          <a:p>
            <a:pPr indent="-292100" lvl="0" marL="457200" marR="0" rtl="0" algn="l">
              <a:lnSpc>
                <a:spcPct val="100000"/>
              </a:lnSpc>
              <a:spcBef>
                <a:spcPts val="0"/>
              </a:spcBef>
              <a:spcAft>
                <a:spcPts val="0"/>
              </a:spcAft>
              <a:buClr>
                <a:srgbClr val="595457"/>
              </a:buClr>
              <a:buSzPts val="1000"/>
              <a:buFont typeface="Google Sans"/>
              <a:buChar char="●"/>
            </a:pPr>
            <a:r>
              <a:rPr lang="en" sz="1000">
                <a:solidFill>
                  <a:srgbClr val="595457"/>
                </a:solidFill>
                <a:latin typeface="Google Sans"/>
                <a:ea typeface="Google Sans"/>
                <a:cs typeface="Google Sans"/>
                <a:sym typeface="Google Sans"/>
              </a:rPr>
              <a:t>Video content experience in programming theater</a:t>
            </a:r>
            <a:endParaRPr sz="10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p:txBody>
      </p:sp>
      <p:sp>
        <p:nvSpPr>
          <p:cNvPr id="481" name="Google Shape;481;p49"/>
          <p:cNvSpPr/>
          <p:nvPr/>
        </p:nvSpPr>
        <p:spPr>
          <a:xfrm>
            <a:off x="3227550" y="1976225"/>
            <a:ext cx="292200" cy="29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3897625" y="1976221"/>
            <a:ext cx="40830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151314"/>
              </a:buClr>
              <a:buSzPts val="300"/>
              <a:buFont typeface="Montserrat"/>
              <a:buNone/>
            </a:pPr>
            <a:r>
              <a:rPr b="1" lang="en" sz="1100">
                <a:solidFill>
                  <a:srgbClr val="151314"/>
                </a:solidFill>
                <a:latin typeface="Google Sans"/>
                <a:ea typeface="Google Sans"/>
                <a:cs typeface="Google Sans"/>
                <a:sym typeface="Google Sans"/>
              </a:rPr>
              <a:t>program</a:t>
            </a:r>
            <a:endParaRPr sz="500">
              <a:latin typeface="Google Sans"/>
              <a:ea typeface="Google Sans"/>
              <a:cs typeface="Google Sans"/>
              <a:sym typeface="Google Sans"/>
            </a:endParaRPr>
          </a:p>
        </p:txBody>
      </p:sp>
      <p:sp>
        <p:nvSpPr>
          <p:cNvPr id="483" name="Google Shape;483;p49"/>
          <p:cNvSpPr/>
          <p:nvPr/>
        </p:nvSpPr>
        <p:spPr>
          <a:xfrm>
            <a:off x="3897625" y="2228672"/>
            <a:ext cx="5009700" cy="1134600"/>
          </a:xfrm>
          <a:prstGeom prst="rect">
            <a:avLst/>
          </a:prstGeom>
          <a:noFill/>
          <a:ln>
            <a:noFill/>
          </a:ln>
        </p:spPr>
        <p:txBody>
          <a:bodyPr anchorCtr="0" anchor="t" bIns="17150" lIns="17150" spcFirstLastPara="1" rIns="17150" wrap="square" tIns="17150">
            <a:noAutofit/>
          </a:bodyPr>
          <a:lstStyle/>
          <a:p>
            <a:pPr indent="-292100" lvl="0" marL="457200" rtl="0" algn="l">
              <a:spcBef>
                <a:spcPts val="0"/>
              </a:spcBef>
              <a:spcAft>
                <a:spcPts val="0"/>
              </a:spcAft>
              <a:buClr>
                <a:schemeClr val="dk1"/>
              </a:buClr>
              <a:buSzPts val="1000"/>
              <a:buFont typeface="Google Sans"/>
              <a:buChar char="●"/>
            </a:pPr>
            <a:r>
              <a:rPr lang="en" sz="1000">
                <a:solidFill>
                  <a:srgbClr val="595457"/>
                </a:solidFill>
                <a:latin typeface="Google Sans"/>
                <a:ea typeface="Google Sans"/>
                <a:cs typeface="Google Sans"/>
                <a:sym typeface="Google Sans"/>
              </a:rPr>
              <a:t>Group is lead to an open format space where Florian Koenigsberger will start off the open conversation with guests to uncover how this community can ensure image equity is achieved.</a:t>
            </a:r>
            <a:endParaRPr sz="1000">
              <a:solidFill>
                <a:srgbClr val="595457"/>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rgbClr val="595457"/>
                </a:solidFill>
                <a:latin typeface="Google Sans"/>
                <a:ea typeface="Google Sans"/>
                <a:cs typeface="Google Sans"/>
                <a:sym typeface="Google Sans"/>
              </a:rPr>
              <a:t>Eat a light lunch [salad/quinoa/Fruit/Cava style] or Light h’dourves passed </a:t>
            </a:r>
            <a:endParaRPr sz="1000">
              <a:solidFill>
                <a:srgbClr val="595457"/>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rgbClr val="595457"/>
                </a:solidFill>
                <a:latin typeface="Google Sans"/>
                <a:ea typeface="Google Sans"/>
                <a:cs typeface="Google Sans"/>
                <a:sym typeface="Google Sans"/>
              </a:rPr>
              <a:t>Phone Demo tables and Shirley Card photo booth moment from LA</a:t>
            </a:r>
            <a:endParaRPr sz="1000">
              <a:solidFill>
                <a:srgbClr val="595457"/>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rgbClr val="595457"/>
                </a:solidFill>
                <a:latin typeface="Google Sans"/>
                <a:ea typeface="Google Sans"/>
                <a:cs typeface="Google Sans"/>
                <a:sym typeface="Google Sans"/>
              </a:rPr>
              <a:t>Outside and inside will include expert commissioned photography, scaled down from LA</a:t>
            </a:r>
            <a:endParaRPr sz="1000">
              <a:solidFill>
                <a:srgbClr val="595457"/>
              </a:solidFill>
              <a:latin typeface="Google Sans"/>
              <a:ea typeface="Google Sans"/>
              <a:cs typeface="Google Sans"/>
              <a:sym typeface="Google Sans"/>
            </a:endParaRPr>
          </a:p>
        </p:txBody>
      </p:sp>
      <p:sp>
        <p:nvSpPr>
          <p:cNvPr id="484" name="Google Shape;484;p49"/>
          <p:cNvSpPr/>
          <p:nvPr/>
        </p:nvSpPr>
        <p:spPr>
          <a:xfrm>
            <a:off x="3227550" y="3600225"/>
            <a:ext cx="292200" cy="29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a:off x="3897625" y="3600221"/>
            <a:ext cx="40830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151314"/>
              </a:buClr>
              <a:buSzPts val="300"/>
              <a:buFont typeface="Montserrat"/>
              <a:buNone/>
            </a:pPr>
            <a:r>
              <a:rPr b="1" lang="en" sz="1100">
                <a:solidFill>
                  <a:srgbClr val="151314"/>
                </a:solidFill>
                <a:latin typeface="Google Sans"/>
                <a:ea typeface="Google Sans"/>
                <a:cs typeface="Google Sans"/>
                <a:sym typeface="Google Sans"/>
              </a:rPr>
              <a:t>gifting</a:t>
            </a:r>
            <a:endParaRPr sz="500">
              <a:latin typeface="Google Sans"/>
              <a:ea typeface="Google Sans"/>
              <a:cs typeface="Google Sans"/>
              <a:sym typeface="Google Sans"/>
            </a:endParaRPr>
          </a:p>
        </p:txBody>
      </p:sp>
      <p:sp>
        <p:nvSpPr>
          <p:cNvPr id="486" name="Google Shape;486;p49"/>
          <p:cNvSpPr/>
          <p:nvPr/>
        </p:nvSpPr>
        <p:spPr>
          <a:xfrm>
            <a:off x="3897625" y="3852674"/>
            <a:ext cx="5009700" cy="1134600"/>
          </a:xfrm>
          <a:prstGeom prst="rect">
            <a:avLst/>
          </a:prstGeom>
          <a:noFill/>
          <a:ln>
            <a:noFill/>
          </a:ln>
        </p:spPr>
        <p:txBody>
          <a:bodyPr anchorCtr="0" anchor="t" bIns="17150" lIns="17150" spcFirstLastPara="1" rIns="17150" wrap="square" tIns="17150">
            <a:noAutofit/>
          </a:bodyPr>
          <a:lstStyle/>
          <a:p>
            <a:pPr indent="-292100" lvl="0" marL="457200" marR="0" rtl="0" algn="l">
              <a:lnSpc>
                <a:spcPct val="100000"/>
              </a:lnSpc>
              <a:spcBef>
                <a:spcPts val="0"/>
              </a:spcBef>
              <a:spcAft>
                <a:spcPts val="0"/>
              </a:spcAft>
              <a:buClr>
                <a:srgbClr val="595457"/>
              </a:buClr>
              <a:buSzPts val="1000"/>
              <a:buFont typeface="Google Sans"/>
              <a:buChar char="●"/>
            </a:pPr>
            <a:r>
              <a:rPr lang="en" sz="1000">
                <a:solidFill>
                  <a:srgbClr val="595457"/>
                </a:solidFill>
                <a:latin typeface="Google Sans"/>
                <a:ea typeface="Google Sans"/>
                <a:cs typeface="Google Sans"/>
                <a:sym typeface="Google Sans"/>
              </a:rPr>
              <a:t>VIP attendees will end experience with gift bags that include Google Pixel 6 phones, branded lens wipes, tote, and glass water bottle.</a:t>
            </a:r>
            <a:endParaRPr sz="1000">
              <a:solidFill>
                <a:srgbClr val="595457"/>
              </a:solidFill>
              <a:latin typeface="Google Sans"/>
              <a:ea typeface="Google Sans"/>
              <a:cs typeface="Google Sans"/>
              <a:sym typeface="Google Sans"/>
            </a:endParaRPr>
          </a:p>
        </p:txBody>
      </p:sp>
      <p:sp>
        <p:nvSpPr>
          <p:cNvPr id="487" name="Google Shape;487;p49"/>
          <p:cNvSpPr/>
          <p:nvPr/>
        </p:nvSpPr>
        <p:spPr>
          <a:xfrm>
            <a:off x="3227550" y="980025"/>
            <a:ext cx="292200" cy="292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9"/>
          <p:cNvSpPr txBox="1"/>
          <p:nvPr/>
        </p:nvSpPr>
        <p:spPr>
          <a:xfrm>
            <a:off x="338800" y="1691500"/>
            <a:ext cx="18333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Montserrat"/>
                <a:ea typeface="Montserrat"/>
                <a:cs typeface="Montserrat"/>
                <a:sym typeface="Montserrat"/>
              </a:rPr>
              <a:t>Invited g</a:t>
            </a:r>
            <a:r>
              <a:rPr lang="en" sz="1100">
                <a:solidFill>
                  <a:schemeClr val="dk1"/>
                </a:solidFill>
                <a:latin typeface="Montserrat"/>
                <a:ea typeface="Montserrat"/>
                <a:cs typeface="Montserrat"/>
                <a:sym typeface="Montserrat"/>
              </a:rPr>
              <a:t>uests register upon entrance and are given activation map + overview collateral.</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100">
              <a:solidFill>
                <a:schemeClr val="dk1"/>
              </a:solidFill>
              <a:latin typeface="Montserrat"/>
              <a:ea typeface="Montserrat"/>
              <a:cs typeface="Montserrat"/>
              <a:sym typeface="Montserrat"/>
            </a:endParaRPr>
          </a:p>
          <a:p>
            <a:pPr indent="0" lvl="0" marL="0" rtl="0" algn="l">
              <a:spcBef>
                <a:spcPts val="0"/>
              </a:spcBef>
              <a:spcAft>
                <a:spcPts val="0"/>
              </a:spcAft>
              <a:buNone/>
            </a:pPr>
            <a:r>
              <a:rPr lang="en" sz="1100">
                <a:solidFill>
                  <a:schemeClr val="dk1"/>
                </a:solidFill>
                <a:latin typeface="Montserrat"/>
                <a:ea typeface="Montserrat"/>
                <a:cs typeface="Montserrat"/>
                <a:sym typeface="Montserrat"/>
              </a:rPr>
              <a:t>VIP event is closed to the general public. </a:t>
            </a:r>
            <a:endParaRPr sz="1100">
              <a:solidFill>
                <a:schemeClr val="dk1"/>
              </a:solidFill>
              <a:latin typeface="Montserrat"/>
              <a:ea typeface="Montserrat"/>
              <a:cs typeface="Montserrat"/>
              <a:sym typeface="Montserrat"/>
            </a:endParaRPr>
          </a:p>
        </p:txBody>
      </p:sp>
      <p:grpSp>
        <p:nvGrpSpPr>
          <p:cNvPr id="489" name="Google Shape;489;p49"/>
          <p:cNvGrpSpPr/>
          <p:nvPr/>
        </p:nvGrpSpPr>
        <p:grpSpPr>
          <a:xfrm>
            <a:off x="-11800" y="5069575"/>
            <a:ext cx="9155927" cy="90600"/>
            <a:chOff x="-11800" y="5069575"/>
            <a:chExt cx="9155927" cy="90600"/>
          </a:xfrm>
        </p:grpSpPr>
        <p:sp>
          <p:nvSpPr>
            <p:cNvPr id="490" name="Google Shape;490;p49"/>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0" name="Shape 90"/>
        <p:cNvGrpSpPr/>
        <p:nvPr/>
      </p:nvGrpSpPr>
      <p:grpSpPr>
        <a:xfrm>
          <a:off x="0" y="0"/>
          <a:ext cx="0" cy="0"/>
          <a:chOff x="0" y="0"/>
          <a:chExt cx="0" cy="0"/>
        </a:xfrm>
      </p:grpSpPr>
      <p:sp>
        <p:nvSpPr>
          <p:cNvPr id="91" name="Google Shape;91;p23"/>
          <p:cNvSpPr txBox="1"/>
          <p:nvPr/>
        </p:nvSpPr>
        <p:spPr>
          <a:xfrm>
            <a:off x="667900" y="177525"/>
            <a:ext cx="8023200" cy="135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Table of Contents</a:t>
            </a:r>
            <a:endParaRPr b="1" sz="7000">
              <a:solidFill>
                <a:srgbClr val="434343"/>
              </a:solidFill>
              <a:latin typeface="Google Sans"/>
              <a:ea typeface="Google Sans"/>
              <a:cs typeface="Google Sans"/>
              <a:sym typeface="Google Sans"/>
            </a:endParaRPr>
          </a:p>
        </p:txBody>
      </p:sp>
      <p:pic>
        <p:nvPicPr>
          <p:cNvPr id="92" name="Google Shape;92;p23"/>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93" name="Google Shape;93;p23"/>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
        <p:nvSpPr>
          <p:cNvPr id="94" name="Google Shape;94;p23"/>
          <p:cNvSpPr txBox="1"/>
          <p:nvPr/>
        </p:nvSpPr>
        <p:spPr>
          <a:xfrm>
            <a:off x="671700" y="1656975"/>
            <a:ext cx="4129800" cy="2685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4"/>
              </a:rPr>
              <a:t>Exec Summary</a:t>
            </a:r>
            <a:endParaRPr sz="1300">
              <a:solidFill>
                <a:srgbClr val="595457"/>
              </a:solidFill>
              <a:latin typeface="Google Sans"/>
              <a:ea typeface="Google Sans"/>
              <a:cs typeface="Google Sans"/>
              <a:sym typeface="Google Sans"/>
            </a:endParaRPr>
          </a:p>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5"/>
              </a:rPr>
              <a:t>Attendee Experience</a:t>
            </a:r>
            <a:endParaRPr sz="1300">
              <a:solidFill>
                <a:srgbClr val="595457"/>
              </a:solidFill>
              <a:latin typeface="Google Sans"/>
              <a:ea typeface="Google Sans"/>
              <a:cs typeface="Google Sans"/>
              <a:sym typeface="Google Sans"/>
            </a:endParaRPr>
          </a:p>
          <a:p>
            <a:pPr indent="-311150" lvl="1" marL="9144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6"/>
              </a:rPr>
              <a:t>Activations</a:t>
            </a:r>
            <a:endParaRPr sz="1300">
              <a:solidFill>
                <a:srgbClr val="595457"/>
              </a:solidFill>
              <a:latin typeface="Google Sans"/>
              <a:ea typeface="Google Sans"/>
              <a:cs typeface="Google Sans"/>
              <a:sym typeface="Google Sans"/>
            </a:endParaRPr>
          </a:p>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7"/>
              </a:rPr>
              <a:t>Venues + Logistics</a:t>
            </a:r>
            <a:endParaRPr sz="1300">
              <a:solidFill>
                <a:srgbClr val="595457"/>
              </a:solidFill>
              <a:latin typeface="Google Sans"/>
              <a:ea typeface="Google Sans"/>
              <a:cs typeface="Google Sans"/>
              <a:sym typeface="Google Sans"/>
            </a:endParaRPr>
          </a:p>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8"/>
              </a:rPr>
              <a:t>Content</a:t>
            </a:r>
            <a:endParaRPr sz="1300">
              <a:solidFill>
                <a:srgbClr val="595457"/>
              </a:solidFill>
              <a:latin typeface="Google Sans"/>
              <a:ea typeface="Google Sans"/>
              <a:cs typeface="Google Sans"/>
              <a:sym typeface="Google Sans"/>
            </a:endParaRPr>
          </a:p>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9"/>
              </a:rPr>
              <a:t>Attendees</a:t>
            </a:r>
            <a:endParaRPr sz="1300">
              <a:solidFill>
                <a:srgbClr val="595457"/>
              </a:solidFill>
              <a:latin typeface="Google Sans"/>
              <a:ea typeface="Google Sans"/>
              <a:cs typeface="Google Sans"/>
              <a:sym typeface="Google Sans"/>
            </a:endParaRPr>
          </a:p>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10"/>
              </a:rPr>
              <a:t>Products</a:t>
            </a:r>
            <a:endParaRPr sz="1300">
              <a:solidFill>
                <a:srgbClr val="595457"/>
              </a:solidFill>
              <a:latin typeface="Google Sans"/>
              <a:ea typeface="Google Sans"/>
              <a:cs typeface="Google Sans"/>
              <a:sym typeface="Google Sans"/>
            </a:endParaRPr>
          </a:p>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11"/>
              </a:rPr>
              <a:t>Food + Beverage</a:t>
            </a:r>
            <a:endParaRPr sz="1300">
              <a:solidFill>
                <a:srgbClr val="595457"/>
              </a:solidFill>
              <a:latin typeface="Google Sans"/>
              <a:ea typeface="Google Sans"/>
              <a:cs typeface="Google Sans"/>
              <a:sym typeface="Google Sans"/>
            </a:endParaRPr>
          </a:p>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12"/>
              </a:rPr>
              <a:t>Gifting</a:t>
            </a:r>
            <a:endParaRPr sz="1300">
              <a:solidFill>
                <a:srgbClr val="595457"/>
              </a:solidFill>
              <a:latin typeface="Google Sans"/>
              <a:ea typeface="Google Sans"/>
              <a:cs typeface="Google Sans"/>
              <a:sym typeface="Google Sans"/>
            </a:endParaRPr>
          </a:p>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13"/>
              </a:rPr>
              <a:t>Graphics</a:t>
            </a:r>
            <a:endParaRPr sz="1300">
              <a:solidFill>
                <a:srgbClr val="595457"/>
              </a:solidFill>
              <a:latin typeface="Google Sans"/>
              <a:ea typeface="Google Sans"/>
              <a:cs typeface="Google Sans"/>
              <a:sym typeface="Google Sans"/>
            </a:endParaRPr>
          </a:p>
          <a:p>
            <a:pPr indent="-311150" lvl="0" marL="457200" rtl="0" algn="l">
              <a:lnSpc>
                <a:spcPct val="115000"/>
              </a:lnSpc>
              <a:spcBef>
                <a:spcPts val="0"/>
              </a:spcBef>
              <a:spcAft>
                <a:spcPts val="0"/>
              </a:spcAft>
              <a:buClr>
                <a:srgbClr val="595457"/>
              </a:buClr>
              <a:buSzPts val="1300"/>
              <a:buFont typeface="Google Sans"/>
              <a:buChar char="●"/>
            </a:pPr>
            <a:r>
              <a:rPr lang="en" sz="1300" u="sng">
                <a:solidFill>
                  <a:schemeClr val="hlink"/>
                </a:solidFill>
                <a:latin typeface="Google Sans"/>
                <a:ea typeface="Google Sans"/>
                <a:cs typeface="Google Sans"/>
                <a:sym typeface="Google Sans"/>
                <a:hlinkClick action="ppaction://hlinksldjump" r:id="rId14"/>
              </a:rPr>
              <a:t>Copy</a:t>
            </a:r>
            <a:endParaRPr sz="1300">
              <a:solidFill>
                <a:srgbClr val="595457"/>
              </a:solidFill>
              <a:latin typeface="Google Sans"/>
              <a:ea typeface="Google Sans"/>
              <a:cs typeface="Google Sans"/>
              <a:sym typeface="Google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grpSp>
        <p:nvGrpSpPr>
          <p:cNvPr id="498" name="Google Shape;498;p50"/>
          <p:cNvGrpSpPr/>
          <p:nvPr/>
        </p:nvGrpSpPr>
        <p:grpSpPr>
          <a:xfrm>
            <a:off x="-11800" y="5069575"/>
            <a:ext cx="9155927" cy="90600"/>
            <a:chOff x="-11800" y="5069575"/>
            <a:chExt cx="9155927" cy="90600"/>
          </a:xfrm>
        </p:grpSpPr>
        <p:sp>
          <p:nvSpPr>
            <p:cNvPr id="499" name="Google Shape;499;p50"/>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0"/>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0"/>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0"/>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03" name="Google Shape;503;p50"/>
          <p:cNvPicPr preferRelativeResize="0"/>
          <p:nvPr/>
        </p:nvPicPr>
        <p:blipFill>
          <a:blip r:embed="rId3">
            <a:alphaModFix/>
          </a:blip>
          <a:stretch>
            <a:fillRect/>
          </a:stretch>
        </p:blipFill>
        <p:spPr>
          <a:xfrm>
            <a:off x="577925" y="152400"/>
            <a:ext cx="7812859" cy="4764776"/>
          </a:xfrm>
          <a:prstGeom prst="rect">
            <a:avLst/>
          </a:prstGeom>
          <a:noFill/>
          <a:ln>
            <a:noFill/>
          </a:ln>
        </p:spPr>
      </p:pic>
      <p:sp>
        <p:nvSpPr>
          <p:cNvPr id="504" name="Google Shape;504;p50"/>
          <p:cNvSpPr txBox="1"/>
          <p:nvPr/>
        </p:nvSpPr>
        <p:spPr>
          <a:xfrm>
            <a:off x="7029150" y="226675"/>
            <a:ext cx="17616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700">
                <a:solidFill>
                  <a:srgbClr val="FF0000"/>
                </a:solidFill>
                <a:latin typeface="Google Sans"/>
                <a:ea typeface="Google Sans"/>
                <a:cs typeface="Google Sans"/>
                <a:sym typeface="Google Sans"/>
              </a:rPr>
              <a:t>WIP</a:t>
            </a:r>
            <a:endParaRPr b="1" sz="1700">
              <a:solidFill>
                <a:srgbClr val="FF0000"/>
              </a:solidFill>
              <a:latin typeface="Google Sans"/>
              <a:ea typeface="Google Sans"/>
              <a:cs typeface="Google Sans"/>
              <a:sym typeface="Google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8" name="Shape 508"/>
        <p:cNvGrpSpPr/>
        <p:nvPr/>
      </p:nvGrpSpPr>
      <p:grpSpPr>
        <a:xfrm>
          <a:off x="0" y="0"/>
          <a:ext cx="0" cy="0"/>
          <a:chOff x="0" y="0"/>
          <a:chExt cx="0" cy="0"/>
        </a:xfrm>
      </p:grpSpPr>
      <p:sp>
        <p:nvSpPr>
          <p:cNvPr id="509" name="Google Shape;509;p51"/>
          <p:cNvSpPr txBox="1"/>
          <p:nvPr/>
        </p:nvSpPr>
        <p:spPr>
          <a:xfrm>
            <a:off x="667900" y="1401900"/>
            <a:ext cx="66924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Content</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i="1" lang="en" sz="3600">
                <a:solidFill>
                  <a:srgbClr val="434343"/>
                </a:solidFill>
                <a:latin typeface="Google Sans"/>
                <a:ea typeface="Google Sans"/>
                <a:cs typeface="Google Sans"/>
                <a:sym typeface="Google Sans"/>
              </a:rPr>
              <a:t>Pre-Recorded Expert Speakers</a:t>
            </a:r>
            <a:endParaRPr i="1" sz="3600">
              <a:solidFill>
                <a:srgbClr val="434343"/>
              </a:solidFill>
              <a:latin typeface="Google Sans"/>
              <a:ea typeface="Google Sans"/>
              <a:cs typeface="Google Sans"/>
              <a:sym typeface="Google Sans"/>
            </a:endParaRPr>
          </a:p>
        </p:txBody>
      </p:sp>
      <p:pic>
        <p:nvPicPr>
          <p:cNvPr id="510" name="Google Shape;510;p51"/>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511" name="Google Shape;511;p51"/>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2"/>
          <p:cNvSpPr/>
          <p:nvPr/>
        </p:nvSpPr>
        <p:spPr>
          <a:xfrm>
            <a:off x="480300" y="2450525"/>
            <a:ext cx="3477300" cy="6201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Clr>
                <a:srgbClr val="595457"/>
              </a:buClr>
              <a:buSzPts val="300"/>
              <a:buFont typeface="Montserrat Light"/>
              <a:buNone/>
            </a:pPr>
            <a:r>
              <a:rPr lang="en" sz="1100">
                <a:solidFill>
                  <a:srgbClr val="595457"/>
                </a:solidFill>
                <a:latin typeface="Google Sans"/>
                <a:ea typeface="Google Sans"/>
                <a:cs typeface="Google Sans"/>
                <a:sym typeface="Google Sans"/>
              </a:rPr>
              <a:t>Participating expert speakers were asked a series of questions in beautiful confessional-style interviews about their backgrounds, their work and purpose, and what image equity means to them.</a:t>
            </a:r>
            <a:endParaRPr sz="1100">
              <a:solidFill>
                <a:srgbClr val="595457"/>
              </a:solidFill>
              <a:latin typeface="Google Sans"/>
              <a:ea typeface="Google Sans"/>
              <a:cs typeface="Google Sans"/>
              <a:sym typeface="Google Sans"/>
            </a:endParaRPr>
          </a:p>
        </p:txBody>
      </p:sp>
      <p:grpSp>
        <p:nvGrpSpPr>
          <p:cNvPr id="517" name="Google Shape;517;p52"/>
          <p:cNvGrpSpPr/>
          <p:nvPr/>
        </p:nvGrpSpPr>
        <p:grpSpPr>
          <a:xfrm>
            <a:off x="480300" y="2202607"/>
            <a:ext cx="737052" cy="36077"/>
            <a:chOff x="-11800" y="5069575"/>
            <a:chExt cx="9155927" cy="90600"/>
          </a:xfrm>
        </p:grpSpPr>
        <p:sp>
          <p:nvSpPr>
            <p:cNvPr id="518" name="Google Shape;518;p52"/>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2"/>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2"/>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2"/>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 name="Google Shape;522;p52"/>
          <p:cNvGrpSpPr/>
          <p:nvPr/>
        </p:nvGrpSpPr>
        <p:grpSpPr>
          <a:xfrm>
            <a:off x="-11800" y="5069575"/>
            <a:ext cx="9155927" cy="90600"/>
            <a:chOff x="-11800" y="5069575"/>
            <a:chExt cx="9155927" cy="90600"/>
          </a:xfrm>
        </p:grpSpPr>
        <p:sp>
          <p:nvSpPr>
            <p:cNvPr id="523" name="Google Shape;523;p52"/>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2"/>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2"/>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2"/>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 name="Google Shape;527;p52"/>
          <p:cNvSpPr txBox="1"/>
          <p:nvPr/>
        </p:nvSpPr>
        <p:spPr>
          <a:xfrm>
            <a:off x="473225" y="694250"/>
            <a:ext cx="3514800" cy="6774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Expert Confessionals</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None/>
            </a:pPr>
            <a:r>
              <a:rPr i="1" lang="en" sz="1800">
                <a:solidFill>
                  <a:srgbClr val="434343"/>
                </a:solidFill>
                <a:latin typeface="Google Sans"/>
                <a:ea typeface="Google Sans"/>
                <a:cs typeface="Google Sans"/>
                <a:sym typeface="Google Sans"/>
              </a:rPr>
              <a:t>The Content</a:t>
            </a:r>
            <a:endParaRPr i="1" sz="1000">
              <a:solidFill>
                <a:srgbClr val="595457"/>
              </a:solidFill>
              <a:latin typeface="Google Sans"/>
              <a:ea typeface="Google Sans"/>
              <a:cs typeface="Google Sans"/>
              <a:sym typeface="Google Sans"/>
            </a:endParaRPr>
          </a:p>
        </p:txBody>
      </p:sp>
      <p:sp>
        <p:nvSpPr>
          <p:cNvPr id="528" name="Google Shape;528;p52"/>
          <p:cNvSpPr/>
          <p:nvPr/>
        </p:nvSpPr>
        <p:spPr>
          <a:xfrm>
            <a:off x="561550" y="4315900"/>
            <a:ext cx="7822500" cy="677400"/>
          </a:xfrm>
          <a:prstGeom prst="rect">
            <a:avLst/>
          </a:prstGeom>
          <a:noFill/>
          <a:ln>
            <a:noFill/>
          </a:ln>
        </p:spPr>
        <p:txBody>
          <a:bodyPr anchorCtr="0" anchor="ctr" bIns="17150" lIns="17150" spcFirstLastPara="1" rIns="17150" wrap="square" tIns="17150">
            <a:noAutofit/>
          </a:bodyPr>
          <a:lstStyle/>
          <a:p>
            <a:pPr indent="0" lvl="0" marL="0" rtl="0" algn="l">
              <a:lnSpc>
                <a:spcPct val="115000"/>
              </a:lnSpc>
              <a:spcBef>
                <a:spcPts val="0"/>
              </a:spcBef>
              <a:spcAft>
                <a:spcPts val="0"/>
              </a:spcAft>
              <a:buNone/>
            </a:pPr>
            <a:r>
              <a:rPr b="1" i="1" lang="en" sz="900">
                <a:solidFill>
                  <a:srgbClr val="EA4335"/>
                </a:solidFill>
                <a:latin typeface="Google Sans"/>
                <a:ea typeface="Google Sans"/>
                <a:cs typeface="Google Sans"/>
                <a:sym typeface="Google Sans"/>
              </a:rPr>
              <a:t>Note</a:t>
            </a:r>
            <a:r>
              <a:rPr i="1" lang="en" sz="900">
                <a:solidFill>
                  <a:srgbClr val="EA4335"/>
                </a:solidFill>
                <a:latin typeface="Google Sans"/>
                <a:ea typeface="Google Sans"/>
                <a:cs typeface="Google Sans"/>
                <a:sym typeface="Google Sans"/>
              </a:rPr>
              <a:t>: As </a:t>
            </a:r>
            <a:r>
              <a:rPr i="1" lang="en" sz="900">
                <a:solidFill>
                  <a:srgbClr val="EA4335"/>
                </a:solidFill>
                <a:latin typeface="Google Sans"/>
                <a:ea typeface="Google Sans"/>
                <a:cs typeface="Google Sans"/>
                <a:sym typeface="Google Sans"/>
              </a:rPr>
              <a:t>of</a:t>
            </a:r>
            <a:r>
              <a:rPr i="1" lang="en" sz="900">
                <a:solidFill>
                  <a:srgbClr val="EA4335"/>
                </a:solidFill>
                <a:latin typeface="Google Sans"/>
                <a:ea typeface="Google Sans"/>
                <a:cs typeface="Google Sans"/>
                <a:sym typeface="Google Sans"/>
              </a:rPr>
              <a:t> Wed 3/23, our team is working through first rough cuts of these panel conversations.</a:t>
            </a:r>
            <a:endParaRPr i="1" sz="900">
              <a:solidFill>
                <a:srgbClr val="EA4335"/>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900">
                <a:solidFill>
                  <a:srgbClr val="EA4335"/>
                </a:solidFill>
                <a:latin typeface="Google Sans"/>
                <a:ea typeface="Google Sans"/>
                <a:cs typeface="Google Sans"/>
                <a:sym typeface="Google Sans"/>
              </a:rPr>
              <a:t>End output will be 1x 1-2 min sizzle reel featuring all of the experts introducing themselves and their work.</a:t>
            </a:r>
            <a:endParaRPr i="1" sz="900">
              <a:solidFill>
                <a:srgbClr val="EA4335"/>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900">
                <a:solidFill>
                  <a:srgbClr val="EA4335"/>
                </a:solidFill>
                <a:latin typeface="Google Sans"/>
                <a:ea typeface="Google Sans"/>
                <a:cs typeface="Google Sans"/>
                <a:sym typeface="Google Sans"/>
              </a:rPr>
              <a:t>The guiding questions for each discussion can be found </a:t>
            </a:r>
            <a:r>
              <a:rPr b="1" i="1" lang="en" sz="900" u="sng">
                <a:solidFill>
                  <a:schemeClr val="hlink"/>
                </a:solidFill>
                <a:latin typeface="Google Sans"/>
                <a:ea typeface="Google Sans"/>
                <a:cs typeface="Google Sans"/>
                <a:sym typeface="Google Sans"/>
                <a:hlinkClick r:id="rId3"/>
              </a:rPr>
              <a:t>here</a:t>
            </a:r>
            <a:r>
              <a:rPr i="1" lang="en" sz="900">
                <a:solidFill>
                  <a:srgbClr val="EA4335"/>
                </a:solidFill>
                <a:latin typeface="Google Sans"/>
                <a:ea typeface="Google Sans"/>
                <a:cs typeface="Google Sans"/>
                <a:sym typeface="Google Sans"/>
              </a:rPr>
              <a:t>.</a:t>
            </a:r>
            <a:endParaRPr i="1" sz="900">
              <a:solidFill>
                <a:srgbClr val="EA4335"/>
              </a:solidFill>
              <a:latin typeface="Google Sans"/>
              <a:ea typeface="Google Sans"/>
              <a:cs typeface="Google Sans"/>
              <a:sym typeface="Google Sans"/>
            </a:endParaRPr>
          </a:p>
        </p:txBody>
      </p:sp>
      <p:sp>
        <p:nvSpPr>
          <p:cNvPr id="529" name="Google Shape;529;p52"/>
          <p:cNvSpPr/>
          <p:nvPr/>
        </p:nvSpPr>
        <p:spPr>
          <a:xfrm>
            <a:off x="5341200" y="2450525"/>
            <a:ext cx="3477300" cy="6201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Clr>
                <a:srgbClr val="595457"/>
              </a:buClr>
              <a:buSzPts val="300"/>
              <a:buFont typeface="Montserrat Light"/>
              <a:buNone/>
            </a:pPr>
            <a:r>
              <a:rPr b="1" lang="en" sz="1100">
                <a:solidFill>
                  <a:srgbClr val="595457"/>
                </a:solidFill>
                <a:latin typeface="Google Sans"/>
                <a:ea typeface="Google Sans"/>
                <a:cs typeface="Google Sans"/>
                <a:sym typeface="Google Sans"/>
              </a:rPr>
              <a:t>IMAGES TBD</a:t>
            </a:r>
            <a:endParaRPr b="1" sz="1100">
              <a:solidFill>
                <a:srgbClr val="595457"/>
              </a:solidFill>
              <a:latin typeface="Google Sans"/>
              <a:ea typeface="Google Sans"/>
              <a:cs typeface="Google Sans"/>
              <a:sym typeface="Google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3"/>
          <p:cNvSpPr txBox="1"/>
          <p:nvPr/>
        </p:nvSpPr>
        <p:spPr>
          <a:xfrm>
            <a:off x="473225" y="694250"/>
            <a:ext cx="3514800" cy="6774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Expert Panel Conversations</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None/>
            </a:pPr>
            <a:r>
              <a:rPr i="1" lang="en" sz="1800">
                <a:solidFill>
                  <a:srgbClr val="434343"/>
                </a:solidFill>
                <a:latin typeface="Google Sans"/>
                <a:ea typeface="Google Sans"/>
                <a:cs typeface="Google Sans"/>
                <a:sym typeface="Google Sans"/>
              </a:rPr>
              <a:t>The </a:t>
            </a:r>
            <a:r>
              <a:rPr i="1" lang="en" sz="1800">
                <a:solidFill>
                  <a:srgbClr val="434343"/>
                </a:solidFill>
                <a:latin typeface="Google Sans"/>
                <a:ea typeface="Google Sans"/>
                <a:cs typeface="Google Sans"/>
                <a:sym typeface="Google Sans"/>
              </a:rPr>
              <a:t>Stage</a:t>
            </a:r>
            <a:endParaRPr i="1" sz="1000">
              <a:solidFill>
                <a:srgbClr val="595457"/>
              </a:solidFill>
              <a:latin typeface="Google Sans"/>
              <a:ea typeface="Google Sans"/>
              <a:cs typeface="Google Sans"/>
              <a:sym typeface="Google Sans"/>
            </a:endParaRPr>
          </a:p>
        </p:txBody>
      </p:sp>
      <p:sp>
        <p:nvSpPr>
          <p:cNvPr id="535" name="Google Shape;535;p53"/>
          <p:cNvSpPr txBox="1"/>
          <p:nvPr/>
        </p:nvSpPr>
        <p:spPr>
          <a:xfrm>
            <a:off x="424525" y="2199775"/>
            <a:ext cx="2549400" cy="118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chemeClr val="dk2"/>
                </a:solidFill>
                <a:latin typeface="Google Sans"/>
                <a:ea typeface="Google Sans"/>
                <a:cs typeface="Google Sans"/>
                <a:sym typeface="Google Sans"/>
              </a:rPr>
              <a:t>A custom fabricated stage will serve as the backdrop for each of the pre-recorded panel conversations, making it feel as though they are part of a larger, connected single conversation on Image Equity.</a:t>
            </a:r>
            <a:endParaRPr>
              <a:solidFill>
                <a:schemeClr val="dk2"/>
              </a:solidFill>
              <a:latin typeface="Google Sans"/>
              <a:ea typeface="Google Sans"/>
              <a:cs typeface="Google Sans"/>
              <a:sym typeface="Google Sans"/>
            </a:endParaRPr>
          </a:p>
        </p:txBody>
      </p:sp>
      <p:grpSp>
        <p:nvGrpSpPr>
          <p:cNvPr id="536" name="Google Shape;536;p53"/>
          <p:cNvGrpSpPr/>
          <p:nvPr/>
        </p:nvGrpSpPr>
        <p:grpSpPr>
          <a:xfrm>
            <a:off x="-11800" y="5069575"/>
            <a:ext cx="9155927" cy="90600"/>
            <a:chOff x="-11800" y="5069575"/>
            <a:chExt cx="9155927" cy="90600"/>
          </a:xfrm>
        </p:grpSpPr>
        <p:sp>
          <p:nvSpPr>
            <p:cNvPr id="537" name="Google Shape;537;p53"/>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3"/>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3"/>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3"/>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41" name="Google Shape;541;p53"/>
          <p:cNvPicPr preferRelativeResize="0"/>
          <p:nvPr/>
        </p:nvPicPr>
        <p:blipFill rotWithShape="1">
          <a:blip r:embed="rId3">
            <a:alphaModFix/>
          </a:blip>
          <a:srcRect b="0" l="5042" r="0" t="0"/>
          <a:stretch/>
        </p:blipFill>
        <p:spPr>
          <a:xfrm>
            <a:off x="3340925" y="1094450"/>
            <a:ext cx="5476848" cy="3670323"/>
          </a:xfrm>
          <a:prstGeom prst="rect">
            <a:avLst/>
          </a:prstGeom>
          <a:noFill/>
          <a:ln>
            <a:noFill/>
          </a:ln>
        </p:spPr>
      </p:pic>
      <p:grpSp>
        <p:nvGrpSpPr>
          <p:cNvPr id="542" name="Google Shape;542;p53"/>
          <p:cNvGrpSpPr/>
          <p:nvPr/>
        </p:nvGrpSpPr>
        <p:grpSpPr>
          <a:xfrm>
            <a:off x="480300" y="2126407"/>
            <a:ext cx="737052" cy="36077"/>
            <a:chOff x="-11800" y="5069575"/>
            <a:chExt cx="9155927" cy="90600"/>
          </a:xfrm>
        </p:grpSpPr>
        <p:sp>
          <p:nvSpPr>
            <p:cNvPr id="543" name="Google Shape;543;p53"/>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53"/>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3"/>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3"/>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4"/>
          <p:cNvSpPr/>
          <p:nvPr/>
        </p:nvSpPr>
        <p:spPr>
          <a:xfrm>
            <a:off x="6685725" y="2668020"/>
            <a:ext cx="2331900" cy="16479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151314"/>
              </a:buClr>
              <a:buSzPts val="300"/>
              <a:buFont typeface="Montserrat"/>
              <a:buNone/>
            </a:pPr>
            <a:r>
              <a:rPr b="1" lang="en" sz="1100">
                <a:solidFill>
                  <a:srgbClr val="151314"/>
                </a:solidFill>
                <a:latin typeface="Google Sans"/>
                <a:ea typeface="Google Sans"/>
                <a:cs typeface="Google Sans"/>
                <a:sym typeface="Google Sans"/>
              </a:rPr>
              <a:t>Visions for the Future</a:t>
            </a:r>
            <a:endParaRPr b="1" sz="1100">
              <a:solidFill>
                <a:srgbClr val="151314"/>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sz="1100">
              <a:solidFill>
                <a:schemeClr val="dk1"/>
              </a:solidFill>
              <a:highlight>
                <a:srgbClr val="FFFFFF"/>
              </a:highlight>
              <a:latin typeface="Google Sans"/>
              <a:ea typeface="Google Sans"/>
              <a:cs typeface="Google Sans"/>
              <a:sym typeface="Google Sans"/>
            </a:endParaRPr>
          </a:p>
          <a:p>
            <a:pPr indent="0" lvl="0" marL="0" rtl="0" algn="l">
              <a:lnSpc>
                <a:spcPct val="115000"/>
              </a:lnSpc>
              <a:spcBef>
                <a:spcPts val="0"/>
              </a:spcBef>
              <a:spcAft>
                <a:spcPts val="0"/>
              </a:spcAft>
              <a:buNone/>
            </a:pPr>
            <a:r>
              <a:rPr lang="en" sz="900">
                <a:solidFill>
                  <a:schemeClr val="dk1"/>
                </a:solidFill>
                <a:highlight>
                  <a:srgbClr val="FFFFFF"/>
                </a:highlight>
                <a:latin typeface="Google Sans"/>
                <a:ea typeface="Google Sans"/>
                <a:cs typeface="Google Sans"/>
                <a:sym typeface="Google Sans"/>
              </a:rPr>
              <a:t>Stories and insights from three pioneers charting a more equitable future in education, medicine and skin care, featuring author and sociologist </a:t>
            </a:r>
            <a:r>
              <a:rPr b="1" lang="en" sz="900">
                <a:solidFill>
                  <a:schemeClr val="dk1"/>
                </a:solidFill>
                <a:highlight>
                  <a:srgbClr val="FFFFFF"/>
                </a:highlight>
                <a:latin typeface="Google Sans"/>
                <a:ea typeface="Google Sans"/>
                <a:cs typeface="Google Sans"/>
                <a:sym typeface="Google Sans"/>
              </a:rPr>
              <a:t>Dr. Marcus Hunter</a:t>
            </a:r>
            <a:r>
              <a:rPr lang="en" sz="900">
                <a:solidFill>
                  <a:schemeClr val="dk1"/>
                </a:solidFill>
                <a:highlight>
                  <a:srgbClr val="FFFFFF"/>
                </a:highlight>
                <a:latin typeface="Google Sans"/>
                <a:ea typeface="Google Sans"/>
                <a:cs typeface="Google Sans"/>
                <a:sym typeface="Google Sans"/>
              </a:rPr>
              <a:t>, cosmetics expert and entrepreneur </a:t>
            </a:r>
            <a:r>
              <a:rPr b="1" lang="en" sz="900">
                <a:solidFill>
                  <a:schemeClr val="dk1"/>
                </a:solidFill>
                <a:highlight>
                  <a:srgbClr val="FFFFFF"/>
                </a:highlight>
                <a:latin typeface="Google Sans"/>
                <a:ea typeface="Google Sans"/>
                <a:cs typeface="Google Sans"/>
                <a:sym typeface="Google Sans"/>
              </a:rPr>
              <a:t>Joyce de Lemos</a:t>
            </a:r>
            <a:r>
              <a:rPr lang="en" sz="900">
                <a:solidFill>
                  <a:schemeClr val="dk1"/>
                </a:solidFill>
                <a:highlight>
                  <a:srgbClr val="FFFFFF"/>
                </a:highlight>
                <a:latin typeface="Google Sans"/>
                <a:ea typeface="Google Sans"/>
                <a:cs typeface="Google Sans"/>
                <a:sym typeface="Google Sans"/>
              </a:rPr>
              <a:t> and medical student and TikTok sensation </a:t>
            </a:r>
            <a:r>
              <a:rPr b="1" lang="en" sz="900">
                <a:solidFill>
                  <a:schemeClr val="dk1"/>
                </a:solidFill>
                <a:highlight>
                  <a:srgbClr val="FFFFFF"/>
                </a:highlight>
                <a:latin typeface="Google Sans"/>
                <a:ea typeface="Google Sans"/>
                <a:cs typeface="Google Sans"/>
                <a:sym typeface="Google Sans"/>
              </a:rPr>
              <a:t>Joel Bervell</a:t>
            </a:r>
            <a:r>
              <a:rPr lang="en" sz="900">
                <a:solidFill>
                  <a:schemeClr val="dk1"/>
                </a:solidFill>
                <a:highlight>
                  <a:srgbClr val="FFFFFF"/>
                </a:highlight>
                <a:latin typeface="Google Sans"/>
                <a:ea typeface="Google Sans"/>
                <a:cs typeface="Google Sans"/>
                <a:sym typeface="Google Sans"/>
              </a:rPr>
              <a:t>.</a:t>
            </a:r>
            <a:endParaRPr b="1" sz="1000">
              <a:solidFill>
                <a:srgbClr val="151314"/>
              </a:solidFill>
              <a:latin typeface="Google Sans"/>
              <a:ea typeface="Google Sans"/>
              <a:cs typeface="Google Sans"/>
              <a:sym typeface="Google Sans"/>
            </a:endParaRPr>
          </a:p>
        </p:txBody>
      </p:sp>
      <p:sp>
        <p:nvSpPr>
          <p:cNvPr id="552" name="Google Shape;552;p54"/>
          <p:cNvSpPr/>
          <p:nvPr/>
        </p:nvSpPr>
        <p:spPr>
          <a:xfrm>
            <a:off x="3648763" y="2668000"/>
            <a:ext cx="2331900" cy="1647900"/>
          </a:xfrm>
          <a:prstGeom prst="rect">
            <a:avLst/>
          </a:prstGeom>
          <a:noFill/>
          <a:ln>
            <a:noFill/>
          </a:ln>
        </p:spPr>
        <p:txBody>
          <a:bodyPr anchorCtr="0" anchor="t" bIns="17150" lIns="17150" spcFirstLastPara="1" rIns="17150" wrap="square" tIns="17150">
            <a:noAutofit/>
          </a:bodyPr>
          <a:lstStyle/>
          <a:p>
            <a:pPr indent="0" lvl="0" marL="0" rtl="0" algn="l">
              <a:lnSpc>
                <a:spcPct val="115000"/>
              </a:lnSpc>
              <a:spcBef>
                <a:spcPts val="0"/>
              </a:spcBef>
              <a:spcAft>
                <a:spcPts val="0"/>
              </a:spcAft>
              <a:buNone/>
            </a:pPr>
            <a:r>
              <a:rPr b="1" lang="en" sz="1100">
                <a:solidFill>
                  <a:schemeClr val="dk1"/>
                </a:solidFill>
                <a:highlight>
                  <a:srgbClr val="FFFFFF"/>
                </a:highlight>
                <a:latin typeface="Google Sans"/>
                <a:ea typeface="Google Sans"/>
                <a:cs typeface="Google Sans"/>
                <a:sym typeface="Google Sans"/>
              </a:rPr>
              <a:t>Creativity &amp; Community in the Industry</a:t>
            </a:r>
            <a:endParaRPr b="1" sz="1100">
              <a:solidFill>
                <a:schemeClr val="dk1"/>
              </a:solidFill>
              <a:highlight>
                <a:srgbClr val="FFFFFF"/>
              </a:highlight>
              <a:latin typeface="Google Sans"/>
              <a:ea typeface="Google Sans"/>
              <a:cs typeface="Google Sans"/>
              <a:sym typeface="Google Sans"/>
            </a:endParaRPr>
          </a:p>
          <a:p>
            <a:pPr indent="0" lvl="0" marL="0" rtl="0" algn="l">
              <a:spcBef>
                <a:spcPts val="0"/>
              </a:spcBef>
              <a:spcAft>
                <a:spcPts val="0"/>
              </a:spcAft>
              <a:buNone/>
            </a:pPr>
            <a:r>
              <a:t/>
            </a:r>
            <a:endParaRPr sz="1100">
              <a:solidFill>
                <a:srgbClr val="595457"/>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900">
                <a:solidFill>
                  <a:schemeClr val="dk1"/>
                </a:solidFill>
                <a:highlight>
                  <a:srgbClr val="FFFFFF"/>
                </a:highlight>
                <a:latin typeface="Google Sans"/>
                <a:ea typeface="Google Sans"/>
                <a:cs typeface="Google Sans"/>
                <a:sym typeface="Google Sans"/>
              </a:rPr>
              <a:t>A dialogue between extraordinary photographer duo </a:t>
            </a:r>
            <a:r>
              <a:rPr b="1" lang="en" sz="900">
                <a:solidFill>
                  <a:schemeClr val="dk1"/>
                </a:solidFill>
                <a:highlight>
                  <a:srgbClr val="FFFFFF"/>
                </a:highlight>
                <a:latin typeface="Google Sans"/>
                <a:ea typeface="Google Sans"/>
                <a:cs typeface="Google Sans"/>
                <a:sym typeface="Google Sans"/>
              </a:rPr>
              <a:t>AB+DM Studio</a:t>
            </a:r>
            <a:r>
              <a:rPr lang="en" sz="900">
                <a:solidFill>
                  <a:schemeClr val="dk1"/>
                </a:solidFill>
                <a:highlight>
                  <a:srgbClr val="FFFFFF"/>
                </a:highlight>
                <a:latin typeface="Google Sans"/>
                <a:ea typeface="Google Sans"/>
                <a:cs typeface="Google Sans"/>
                <a:sym typeface="Google Sans"/>
              </a:rPr>
              <a:t> and celebrated costume designer </a:t>
            </a:r>
            <a:r>
              <a:rPr b="1" lang="en" sz="900">
                <a:solidFill>
                  <a:schemeClr val="dk1"/>
                </a:solidFill>
                <a:highlight>
                  <a:srgbClr val="FFFFFF"/>
                </a:highlight>
                <a:latin typeface="Google Sans"/>
                <a:ea typeface="Google Sans"/>
                <a:cs typeface="Google Sans"/>
                <a:sym typeface="Google Sans"/>
              </a:rPr>
              <a:t>Marci Rodgers</a:t>
            </a:r>
            <a:r>
              <a:rPr lang="en" sz="900">
                <a:solidFill>
                  <a:schemeClr val="dk1"/>
                </a:solidFill>
                <a:highlight>
                  <a:srgbClr val="FFFFFF"/>
                </a:highlight>
                <a:latin typeface="Google Sans"/>
                <a:ea typeface="Google Sans"/>
                <a:cs typeface="Google Sans"/>
                <a:sym typeface="Google Sans"/>
              </a:rPr>
              <a:t> exploring the importance of normalizing representation across in storytelling across creative industries.</a:t>
            </a:r>
            <a:endParaRPr b="1" sz="1000">
              <a:solidFill>
                <a:schemeClr val="dk1"/>
              </a:solidFill>
              <a:highlight>
                <a:srgbClr val="FFFFFF"/>
              </a:highlight>
              <a:latin typeface="Google Sans"/>
              <a:ea typeface="Google Sans"/>
              <a:cs typeface="Google Sans"/>
              <a:sym typeface="Google Sans"/>
            </a:endParaRPr>
          </a:p>
        </p:txBody>
      </p:sp>
      <p:sp>
        <p:nvSpPr>
          <p:cNvPr id="553" name="Google Shape;553;p54"/>
          <p:cNvSpPr/>
          <p:nvPr/>
        </p:nvSpPr>
        <p:spPr>
          <a:xfrm>
            <a:off x="611800" y="2668000"/>
            <a:ext cx="2331900" cy="1647900"/>
          </a:xfrm>
          <a:prstGeom prst="rect">
            <a:avLst/>
          </a:prstGeom>
          <a:noFill/>
          <a:ln>
            <a:noFill/>
          </a:ln>
        </p:spPr>
        <p:txBody>
          <a:bodyPr anchorCtr="0" anchor="t" bIns="17150" lIns="17150" spcFirstLastPara="1" rIns="17150" wrap="square" tIns="17150">
            <a:noAutofit/>
          </a:bodyPr>
          <a:lstStyle/>
          <a:p>
            <a:pPr indent="0" lvl="0" marL="0" rtl="0" algn="l">
              <a:lnSpc>
                <a:spcPct val="115000"/>
              </a:lnSpc>
              <a:spcBef>
                <a:spcPts val="0"/>
              </a:spcBef>
              <a:spcAft>
                <a:spcPts val="0"/>
              </a:spcAft>
              <a:buNone/>
            </a:pPr>
            <a:r>
              <a:rPr b="1" lang="en" sz="1100">
                <a:solidFill>
                  <a:schemeClr val="dk1"/>
                </a:solidFill>
                <a:highlight>
                  <a:srgbClr val="FFFFFF"/>
                </a:highlight>
                <a:latin typeface="Google Sans"/>
                <a:ea typeface="Google Sans"/>
                <a:cs typeface="Google Sans"/>
                <a:sym typeface="Google Sans"/>
              </a:rPr>
              <a:t>Google’s Image Equity Initiative</a:t>
            </a:r>
            <a:endParaRPr b="1" sz="1100">
              <a:solidFill>
                <a:schemeClr val="dk1"/>
              </a:solidFill>
              <a:highlight>
                <a:srgbClr val="FFFFFF"/>
              </a:highlight>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1100">
              <a:solidFill>
                <a:schemeClr val="dk1"/>
              </a:solidFill>
              <a:highlight>
                <a:srgbClr val="FFFFFF"/>
              </a:highlight>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highlight>
                  <a:srgbClr val="FFFFFF"/>
                </a:highlight>
                <a:latin typeface="Google Sans"/>
                <a:ea typeface="Google Sans"/>
                <a:cs typeface="Google Sans"/>
                <a:sym typeface="Google Sans"/>
              </a:rPr>
              <a:t>A conversation on Google’s work to fight bias in photography by creating more equitable camera and imagery products, featuring </a:t>
            </a:r>
            <a:r>
              <a:rPr b="1" lang="en" sz="900">
                <a:solidFill>
                  <a:schemeClr val="dk1"/>
                </a:solidFill>
                <a:highlight>
                  <a:srgbClr val="FFFFFF"/>
                </a:highlight>
                <a:latin typeface="Google Sans"/>
                <a:ea typeface="Google Sans"/>
                <a:cs typeface="Google Sans"/>
                <a:sym typeface="Google Sans"/>
              </a:rPr>
              <a:t>Florian Koenigsberger</a:t>
            </a:r>
            <a:r>
              <a:rPr lang="en" sz="900">
                <a:solidFill>
                  <a:schemeClr val="dk1"/>
                </a:solidFill>
                <a:highlight>
                  <a:srgbClr val="FFFFFF"/>
                </a:highlight>
                <a:latin typeface="Google Sans"/>
                <a:ea typeface="Google Sans"/>
                <a:cs typeface="Google Sans"/>
                <a:sym typeface="Google Sans"/>
              </a:rPr>
              <a:t> (Google Image Equity Lead), </a:t>
            </a:r>
            <a:r>
              <a:rPr b="1" lang="en" sz="900">
                <a:solidFill>
                  <a:schemeClr val="dk1"/>
                </a:solidFill>
                <a:highlight>
                  <a:srgbClr val="FFFFFF"/>
                </a:highlight>
                <a:latin typeface="Google Sans"/>
                <a:ea typeface="Google Sans"/>
                <a:cs typeface="Google Sans"/>
                <a:sym typeface="Google Sans"/>
              </a:rPr>
              <a:t>Tulsee Doshi</a:t>
            </a:r>
            <a:r>
              <a:rPr lang="en" sz="900">
                <a:solidFill>
                  <a:schemeClr val="dk1"/>
                </a:solidFill>
                <a:highlight>
                  <a:srgbClr val="FFFFFF"/>
                </a:highlight>
                <a:latin typeface="Google Sans"/>
                <a:ea typeface="Google Sans"/>
                <a:cs typeface="Google Sans"/>
                <a:sym typeface="Google Sans"/>
              </a:rPr>
              <a:t> (Google Responsible AI &amp; ML Fairness Lead) &amp; </a:t>
            </a:r>
            <a:r>
              <a:rPr b="1" lang="en" sz="900">
                <a:solidFill>
                  <a:schemeClr val="dk1"/>
                </a:solidFill>
                <a:highlight>
                  <a:srgbClr val="FFFFFF"/>
                </a:highlight>
                <a:latin typeface="Google Sans"/>
                <a:ea typeface="Google Sans"/>
                <a:cs typeface="Google Sans"/>
                <a:sym typeface="Google Sans"/>
              </a:rPr>
              <a:t>Kira Kelly</a:t>
            </a:r>
            <a:r>
              <a:rPr lang="en" sz="900">
                <a:solidFill>
                  <a:schemeClr val="dk1"/>
                </a:solidFill>
                <a:highlight>
                  <a:srgbClr val="FFFFFF"/>
                </a:highlight>
                <a:latin typeface="Google Sans"/>
                <a:ea typeface="Google Sans"/>
                <a:cs typeface="Google Sans"/>
                <a:sym typeface="Google Sans"/>
              </a:rPr>
              <a:t> (A.S.C. Cinematographer).</a:t>
            </a:r>
            <a:endParaRPr b="1" sz="1000">
              <a:solidFill>
                <a:schemeClr val="dk1"/>
              </a:solidFill>
              <a:highlight>
                <a:srgbClr val="FFFFFF"/>
              </a:highlight>
              <a:latin typeface="Google Sans"/>
              <a:ea typeface="Google Sans"/>
              <a:cs typeface="Google Sans"/>
              <a:sym typeface="Google Sans"/>
            </a:endParaRPr>
          </a:p>
        </p:txBody>
      </p:sp>
      <p:sp>
        <p:nvSpPr>
          <p:cNvPr id="554" name="Google Shape;554;p54"/>
          <p:cNvSpPr/>
          <p:nvPr/>
        </p:nvSpPr>
        <p:spPr>
          <a:xfrm>
            <a:off x="126388" y="2668000"/>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1</a:t>
            </a:r>
            <a:endParaRPr i="0" sz="1900" u="none" cap="none" strike="noStrike">
              <a:solidFill>
                <a:srgbClr val="000000"/>
              </a:solidFill>
              <a:latin typeface="Google Sans"/>
              <a:ea typeface="Google Sans"/>
              <a:cs typeface="Google Sans"/>
              <a:sym typeface="Google Sans"/>
            </a:endParaRPr>
          </a:p>
        </p:txBody>
      </p:sp>
      <p:sp>
        <p:nvSpPr>
          <p:cNvPr id="555" name="Google Shape;555;p54"/>
          <p:cNvSpPr/>
          <p:nvPr/>
        </p:nvSpPr>
        <p:spPr>
          <a:xfrm>
            <a:off x="3163350" y="2668000"/>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2</a:t>
            </a:r>
            <a:endParaRPr i="0" sz="1900" u="none" cap="none" strike="noStrike">
              <a:solidFill>
                <a:srgbClr val="000000"/>
              </a:solidFill>
              <a:latin typeface="Google Sans"/>
              <a:ea typeface="Google Sans"/>
              <a:cs typeface="Google Sans"/>
              <a:sym typeface="Google Sans"/>
            </a:endParaRPr>
          </a:p>
        </p:txBody>
      </p:sp>
      <p:sp>
        <p:nvSpPr>
          <p:cNvPr id="556" name="Google Shape;556;p54"/>
          <p:cNvSpPr/>
          <p:nvPr/>
        </p:nvSpPr>
        <p:spPr>
          <a:xfrm>
            <a:off x="6200313" y="2667975"/>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3</a:t>
            </a:r>
            <a:endParaRPr i="0" sz="1900" u="none" cap="none" strike="noStrike">
              <a:solidFill>
                <a:srgbClr val="000000"/>
              </a:solidFill>
              <a:latin typeface="Google Sans"/>
              <a:ea typeface="Google Sans"/>
              <a:cs typeface="Google Sans"/>
              <a:sym typeface="Google Sans"/>
            </a:endParaRPr>
          </a:p>
        </p:txBody>
      </p:sp>
      <p:grpSp>
        <p:nvGrpSpPr>
          <p:cNvPr id="557" name="Google Shape;557;p54"/>
          <p:cNvGrpSpPr/>
          <p:nvPr/>
        </p:nvGrpSpPr>
        <p:grpSpPr>
          <a:xfrm>
            <a:off x="-11800" y="5069575"/>
            <a:ext cx="9155927" cy="90600"/>
            <a:chOff x="-11800" y="5069575"/>
            <a:chExt cx="9155927" cy="90600"/>
          </a:xfrm>
        </p:grpSpPr>
        <p:sp>
          <p:nvSpPr>
            <p:cNvPr id="558" name="Google Shape;558;p54"/>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4"/>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4"/>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54"/>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62" name="Google Shape;562;p54"/>
          <p:cNvPicPr preferRelativeResize="0"/>
          <p:nvPr/>
        </p:nvPicPr>
        <p:blipFill>
          <a:blip r:embed="rId3">
            <a:alphaModFix/>
          </a:blip>
          <a:stretch>
            <a:fillRect/>
          </a:stretch>
        </p:blipFill>
        <p:spPr>
          <a:xfrm>
            <a:off x="611800" y="1050000"/>
            <a:ext cx="2178499" cy="1361574"/>
          </a:xfrm>
          <a:prstGeom prst="rect">
            <a:avLst/>
          </a:prstGeom>
          <a:noFill/>
          <a:ln>
            <a:noFill/>
          </a:ln>
        </p:spPr>
      </p:pic>
      <p:pic>
        <p:nvPicPr>
          <p:cNvPr id="563" name="Google Shape;563;p54"/>
          <p:cNvPicPr preferRelativeResize="0"/>
          <p:nvPr/>
        </p:nvPicPr>
        <p:blipFill>
          <a:blip r:embed="rId4">
            <a:alphaModFix/>
          </a:blip>
          <a:stretch>
            <a:fillRect/>
          </a:stretch>
        </p:blipFill>
        <p:spPr>
          <a:xfrm>
            <a:off x="6685727" y="1050010"/>
            <a:ext cx="2178499" cy="1361565"/>
          </a:xfrm>
          <a:prstGeom prst="rect">
            <a:avLst/>
          </a:prstGeom>
          <a:noFill/>
          <a:ln>
            <a:noFill/>
          </a:ln>
        </p:spPr>
      </p:pic>
      <p:sp>
        <p:nvSpPr>
          <p:cNvPr id="564" name="Google Shape;564;p54"/>
          <p:cNvSpPr txBox="1"/>
          <p:nvPr/>
        </p:nvSpPr>
        <p:spPr>
          <a:xfrm>
            <a:off x="473225" y="237050"/>
            <a:ext cx="3514800" cy="6774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Expert Panel Conversations</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None/>
            </a:pPr>
            <a:r>
              <a:rPr i="1" lang="en" sz="1800">
                <a:solidFill>
                  <a:srgbClr val="434343"/>
                </a:solidFill>
                <a:latin typeface="Google Sans"/>
                <a:ea typeface="Google Sans"/>
                <a:cs typeface="Google Sans"/>
                <a:sym typeface="Google Sans"/>
              </a:rPr>
              <a:t>The Content</a:t>
            </a:r>
            <a:endParaRPr i="1" sz="1000">
              <a:solidFill>
                <a:srgbClr val="595457"/>
              </a:solidFill>
              <a:latin typeface="Google Sans"/>
              <a:ea typeface="Google Sans"/>
              <a:cs typeface="Google Sans"/>
              <a:sym typeface="Google Sans"/>
            </a:endParaRPr>
          </a:p>
        </p:txBody>
      </p:sp>
      <p:sp>
        <p:nvSpPr>
          <p:cNvPr id="565" name="Google Shape;565;p54"/>
          <p:cNvSpPr/>
          <p:nvPr/>
        </p:nvSpPr>
        <p:spPr>
          <a:xfrm>
            <a:off x="561550" y="4315900"/>
            <a:ext cx="7822500" cy="677400"/>
          </a:xfrm>
          <a:prstGeom prst="rect">
            <a:avLst/>
          </a:prstGeom>
          <a:noFill/>
          <a:ln>
            <a:noFill/>
          </a:ln>
        </p:spPr>
        <p:txBody>
          <a:bodyPr anchorCtr="0" anchor="ctr" bIns="17150" lIns="17150" spcFirstLastPara="1" rIns="17150" wrap="square" tIns="17150">
            <a:noAutofit/>
          </a:bodyPr>
          <a:lstStyle/>
          <a:p>
            <a:pPr indent="0" lvl="0" marL="0" rtl="0" algn="l">
              <a:lnSpc>
                <a:spcPct val="115000"/>
              </a:lnSpc>
              <a:spcBef>
                <a:spcPts val="0"/>
              </a:spcBef>
              <a:spcAft>
                <a:spcPts val="0"/>
              </a:spcAft>
              <a:buNone/>
            </a:pPr>
            <a:r>
              <a:rPr b="1" i="1" lang="en" sz="900">
                <a:solidFill>
                  <a:srgbClr val="EA4335"/>
                </a:solidFill>
                <a:latin typeface="Google Sans"/>
                <a:ea typeface="Google Sans"/>
                <a:cs typeface="Google Sans"/>
                <a:sym typeface="Google Sans"/>
              </a:rPr>
              <a:t>Note</a:t>
            </a:r>
            <a:r>
              <a:rPr i="1" lang="en" sz="900">
                <a:solidFill>
                  <a:srgbClr val="EA4335"/>
                </a:solidFill>
                <a:latin typeface="Google Sans"/>
                <a:ea typeface="Google Sans"/>
                <a:cs typeface="Google Sans"/>
                <a:sym typeface="Google Sans"/>
              </a:rPr>
              <a:t>: As of Wed 3/23, our </a:t>
            </a:r>
            <a:r>
              <a:rPr i="1" lang="en" sz="900">
                <a:solidFill>
                  <a:srgbClr val="EA4335"/>
                </a:solidFill>
                <a:latin typeface="Google Sans"/>
                <a:ea typeface="Google Sans"/>
                <a:cs typeface="Google Sans"/>
                <a:sym typeface="Google Sans"/>
              </a:rPr>
              <a:t>team</a:t>
            </a:r>
            <a:r>
              <a:rPr i="1" lang="en" sz="900">
                <a:solidFill>
                  <a:srgbClr val="EA4335"/>
                </a:solidFill>
                <a:latin typeface="Google Sans"/>
                <a:ea typeface="Google Sans"/>
                <a:cs typeface="Google Sans"/>
                <a:sym typeface="Google Sans"/>
              </a:rPr>
              <a:t> is working through first rough cuts of these panel conversations.</a:t>
            </a:r>
            <a:endParaRPr i="1" sz="900">
              <a:solidFill>
                <a:srgbClr val="EA4335"/>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900">
                <a:solidFill>
                  <a:srgbClr val="EA4335"/>
                </a:solidFill>
                <a:latin typeface="Google Sans"/>
                <a:ea typeface="Google Sans"/>
                <a:cs typeface="Google Sans"/>
                <a:sym typeface="Google Sans"/>
              </a:rPr>
              <a:t>End output will be 3x 5-8 min </a:t>
            </a:r>
            <a:r>
              <a:rPr i="1" lang="en" sz="900">
                <a:solidFill>
                  <a:srgbClr val="EA4335"/>
                </a:solidFill>
                <a:latin typeface="Google Sans"/>
                <a:ea typeface="Google Sans"/>
                <a:cs typeface="Google Sans"/>
                <a:sym typeface="Google Sans"/>
              </a:rPr>
              <a:t>cut downs</a:t>
            </a:r>
            <a:r>
              <a:rPr i="1" lang="en" sz="900">
                <a:solidFill>
                  <a:srgbClr val="EA4335"/>
                </a:solidFill>
                <a:latin typeface="Google Sans"/>
                <a:ea typeface="Google Sans"/>
                <a:cs typeface="Google Sans"/>
                <a:sym typeface="Google Sans"/>
              </a:rPr>
              <a:t> of each conversation, to be viewed throughout the event space.</a:t>
            </a:r>
            <a:endParaRPr i="1" sz="900">
              <a:solidFill>
                <a:srgbClr val="EA4335"/>
              </a:solidFill>
              <a:latin typeface="Google Sans"/>
              <a:ea typeface="Google Sans"/>
              <a:cs typeface="Google Sans"/>
              <a:sym typeface="Google Sans"/>
            </a:endParaRPr>
          </a:p>
          <a:p>
            <a:pPr indent="0" lvl="0" marL="0" rtl="0" algn="l">
              <a:lnSpc>
                <a:spcPct val="115000"/>
              </a:lnSpc>
              <a:spcBef>
                <a:spcPts val="0"/>
              </a:spcBef>
              <a:spcAft>
                <a:spcPts val="0"/>
              </a:spcAft>
              <a:buNone/>
            </a:pPr>
            <a:r>
              <a:rPr i="1" lang="en" sz="900">
                <a:solidFill>
                  <a:srgbClr val="EA4335"/>
                </a:solidFill>
                <a:latin typeface="Google Sans"/>
                <a:ea typeface="Google Sans"/>
                <a:cs typeface="Google Sans"/>
                <a:sym typeface="Google Sans"/>
              </a:rPr>
              <a:t>The guiding questions for each discussion can be found </a:t>
            </a:r>
            <a:r>
              <a:rPr b="1" i="1" lang="en" sz="900" u="sng">
                <a:solidFill>
                  <a:schemeClr val="hlink"/>
                </a:solidFill>
                <a:latin typeface="Google Sans"/>
                <a:ea typeface="Google Sans"/>
                <a:cs typeface="Google Sans"/>
                <a:sym typeface="Google Sans"/>
                <a:hlinkClick r:id="rId5"/>
              </a:rPr>
              <a:t>here</a:t>
            </a:r>
            <a:r>
              <a:rPr i="1" lang="en" sz="900">
                <a:solidFill>
                  <a:srgbClr val="EA4335"/>
                </a:solidFill>
                <a:latin typeface="Google Sans"/>
                <a:ea typeface="Google Sans"/>
                <a:cs typeface="Google Sans"/>
                <a:sym typeface="Google Sans"/>
              </a:rPr>
              <a:t>.</a:t>
            </a:r>
            <a:endParaRPr i="1" sz="900">
              <a:solidFill>
                <a:srgbClr val="EA4335"/>
              </a:solidFill>
              <a:latin typeface="Google Sans"/>
              <a:ea typeface="Google Sans"/>
              <a:cs typeface="Google Sans"/>
              <a:sym typeface="Google Sans"/>
            </a:endParaRPr>
          </a:p>
        </p:txBody>
      </p:sp>
      <p:pic>
        <p:nvPicPr>
          <p:cNvPr id="566" name="Google Shape;566;p54"/>
          <p:cNvPicPr preferRelativeResize="0"/>
          <p:nvPr/>
        </p:nvPicPr>
        <p:blipFill>
          <a:blip r:embed="rId6">
            <a:alphaModFix/>
          </a:blip>
          <a:stretch>
            <a:fillRect/>
          </a:stretch>
        </p:blipFill>
        <p:spPr>
          <a:xfrm>
            <a:off x="3648750" y="1049999"/>
            <a:ext cx="2420562" cy="1361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0" name="Shape 570"/>
        <p:cNvGrpSpPr/>
        <p:nvPr/>
      </p:nvGrpSpPr>
      <p:grpSpPr>
        <a:xfrm>
          <a:off x="0" y="0"/>
          <a:ext cx="0" cy="0"/>
          <a:chOff x="0" y="0"/>
          <a:chExt cx="0" cy="0"/>
        </a:xfrm>
      </p:grpSpPr>
      <p:sp>
        <p:nvSpPr>
          <p:cNvPr id="571" name="Google Shape;571;p55"/>
          <p:cNvSpPr txBox="1"/>
          <p:nvPr/>
        </p:nvSpPr>
        <p:spPr>
          <a:xfrm>
            <a:off x="667900" y="1401900"/>
            <a:ext cx="74682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Attendees</a:t>
            </a:r>
            <a:endParaRPr b="1" sz="7000">
              <a:solidFill>
                <a:srgbClr val="434343"/>
              </a:solidFill>
              <a:latin typeface="Google Sans"/>
              <a:ea typeface="Google Sans"/>
              <a:cs typeface="Google Sans"/>
              <a:sym typeface="Google Sans"/>
            </a:endParaRPr>
          </a:p>
        </p:txBody>
      </p:sp>
      <p:pic>
        <p:nvPicPr>
          <p:cNvPr id="572" name="Google Shape;572;p55"/>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573" name="Google Shape;573;p55"/>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56"/>
          <p:cNvPicPr preferRelativeResize="0"/>
          <p:nvPr>
            <p:ph idx="2" type="pic"/>
          </p:nvPr>
        </p:nvPicPr>
        <p:blipFill rotWithShape="1">
          <a:blip r:embed="rId3">
            <a:alphaModFix/>
          </a:blip>
          <a:srcRect b="11162" l="0" r="0" t="11155"/>
          <a:stretch/>
        </p:blipFill>
        <p:spPr>
          <a:xfrm>
            <a:off x="6206778" y="119425"/>
            <a:ext cx="1032300" cy="1038000"/>
          </a:xfrm>
          <a:prstGeom prst="ellipse">
            <a:avLst/>
          </a:prstGeom>
          <a:noFill/>
          <a:ln>
            <a:noFill/>
          </a:ln>
        </p:spPr>
      </p:pic>
      <p:sp>
        <p:nvSpPr>
          <p:cNvPr id="579" name="Google Shape;579;p56"/>
          <p:cNvSpPr txBox="1"/>
          <p:nvPr/>
        </p:nvSpPr>
        <p:spPr>
          <a:xfrm>
            <a:off x="5981025" y="1211050"/>
            <a:ext cx="14838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Joshua Kissi</a:t>
            </a:r>
            <a:endParaRPr b="1" sz="800">
              <a:latin typeface="Montserrat"/>
              <a:ea typeface="Montserrat"/>
              <a:cs typeface="Montserrat"/>
              <a:sym typeface="Montserrat"/>
            </a:endParaRPr>
          </a:p>
          <a:p>
            <a:pPr indent="0" lvl="0" marL="0" rtl="0" algn="ctr">
              <a:spcBef>
                <a:spcPts val="0"/>
              </a:spcBef>
              <a:spcAft>
                <a:spcPts val="0"/>
              </a:spcAft>
              <a:buNone/>
            </a:pPr>
            <a:r>
              <a:rPr b="1" lang="en" sz="800">
                <a:latin typeface="Montserrat"/>
                <a:ea typeface="Montserrat"/>
                <a:cs typeface="Montserrat"/>
                <a:sym typeface="Montserrat"/>
              </a:rPr>
              <a:t>[Artist]</a:t>
            </a:r>
            <a:endParaRPr b="1" sz="8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800">
                <a:latin typeface="Montserrat"/>
                <a:ea typeface="Montserrat"/>
                <a:cs typeface="Montserrat"/>
                <a:sym typeface="Montserrat"/>
              </a:rPr>
              <a:t>Photographer</a:t>
            </a:r>
            <a:endParaRPr sz="800">
              <a:latin typeface="Montserrat"/>
              <a:ea typeface="Montserrat"/>
              <a:cs typeface="Montserrat"/>
              <a:sym typeface="Montserrat"/>
            </a:endParaRPr>
          </a:p>
          <a:p>
            <a:pPr indent="0" lvl="0" marL="0" rtl="0" algn="ctr">
              <a:spcBef>
                <a:spcPts val="0"/>
              </a:spcBef>
              <a:spcAft>
                <a:spcPts val="0"/>
              </a:spcAft>
              <a:buNone/>
            </a:pPr>
            <a:r>
              <a:rPr lang="en" sz="800">
                <a:solidFill>
                  <a:srgbClr val="980000"/>
                </a:solidFill>
                <a:latin typeface="Montserrat"/>
                <a:ea typeface="Montserrat"/>
                <a:cs typeface="Montserrat"/>
                <a:sym typeface="Montserrat"/>
              </a:rPr>
              <a:t>*Real Tone Image Expert</a:t>
            </a:r>
            <a:endParaRPr sz="800">
              <a:solidFill>
                <a:srgbClr val="980000"/>
              </a:solidFill>
              <a:latin typeface="Montserrat"/>
              <a:ea typeface="Montserrat"/>
              <a:cs typeface="Montserrat"/>
              <a:sym typeface="Montserrat"/>
            </a:endParaRPr>
          </a:p>
        </p:txBody>
      </p:sp>
      <p:pic>
        <p:nvPicPr>
          <p:cNvPr id="580" name="Google Shape;580;p56"/>
          <p:cNvPicPr preferRelativeResize="0"/>
          <p:nvPr>
            <p:ph idx="3" type="pic"/>
          </p:nvPr>
        </p:nvPicPr>
        <p:blipFill rotWithShape="1">
          <a:blip r:embed="rId4">
            <a:alphaModFix/>
          </a:blip>
          <a:srcRect b="31244" l="0" r="0" t="1722"/>
          <a:stretch/>
        </p:blipFill>
        <p:spPr>
          <a:xfrm>
            <a:off x="6217553" y="3465521"/>
            <a:ext cx="1032300" cy="1038000"/>
          </a:xfrm>
          <a:prstGeom prst="ellipse">
            <a:avLst/>
          </a:prstGeom>
          <a:noFill/>
          <a:ln>
            <a:noFill/>
          </a:ln>
        </p:spPr>
      </p:pic>
      <p:pic>
        <p:nvPicPr>
          <p:cNvPr id="581" name="Google Shape;581;p56"/>
          <p:cNvPicPr preferRelativeResize="0"/>
          <p:nvPr>
            <p:ph idx="4" type="pic"/>
          </p:nvPr>
        </p:nvPicPr>
        <p:blipFill rotWithShape="1">
          <a:blip r:embed="rId5">
            <a:alphaModFix/>
          </a:blip>
          <a:srcRect b="15621" l="0" r="0" t="3979"/>
          <a:stretch/>
        </p:blipFill>
        <p:spPr>
          <a:xfrm>
            <a:off x="7673815" y="3449884"/>
            <a:ext cx="1045800" cy="1051800"/>
          </a:xfrm>
          <a:prstGeom prst="ellipse">
            <a:avLst/>
          </a:prstGeom>
          <a:noFill/>
          <a:ln>
            <a:noFill/>
          </a:ln>
        </p:spPr>
      </p:pic>
      <p:sp>
        <p:nvSpPr>
          <p:cNvPr id="582" name="Google Shape;582;p56"/>
          <p:cNvSpPr txBox="1"/>
          <p:nvPr/>
        </p:nvSpPr>
        <p:spPr>
          <a:xfrm>
            <a:off x="6075675" y="4537751"/>
            <a:ext cx="1294500" cy="47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dk1"/>
                </a:solidFill>
                <a:latin typeface="Montserrat"/>
                <a:ea typeface="Montserrat"/>
                <a:cs typeface="Montserrat"/>
                <a:sym typeface="Montserrat"/>
              </a:rPr>
              <a:t>Gabby Richardson</a:t>
            </a:r>
            <a:endParaRPr b="1" sz="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800">
                <a:solidFill>
                  <a:schemeClr val="dk1"/>
                </a:solidFill>
                <a:latin typeface="Montserrat"/>
                <a:ea typeface="Montserrat"/>
                <a:cs typeface="Montserrat"/>
                <a:sym typeface="Montserrat"/>
              </a:rPr>
              <a:t>[Misc/Industry]</a:t>
            </a:r>
            <a:endParaRPr b="1" sz="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800">
                <a:solidFill>
                  <a:schemeClr val="dk1"/>
                </a:solidFill>
                <a:latin typeface="Montserrat"/>
                <a:ea typeface="Montserrat"/>
                <a:cs typeface="Montserrat"/>
                <a:sym typeface="Montserrat"/>
              </a:rPr>
              <a:t>Model + Activist</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sz="800">
              <a:solidFill>
                <a:schemeClr val="dk1"/>
              </a:solidFill>
              <a:latin typeface="Montserrat"/>
              <a:ea typeface="Montserrat"/>
              <a:cs typeface="Montserrat"/>
              <a:sym typeface="Montserrat"/>
            </a:endParaRPr>
          </a:p>
        </p:txBody>
      </p:sp>
      <p:sp>
        <p:nvSpPr>
          <p:cNvPr id="583" name="Google Shape;583;p56"/>
          <p:cNvSpPr txBox="1"/>
          <p:nvPr/>
        </p:nvSpPr>
        <p:spPr>
          <a:xfrm>
            <a:off x="7478525" y="4546525"/>
            <a:ext cx="14364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Shayan Asgharnia</a:t>
            </a:r>
            <a:endParaRPr b="1" sz="800">
              <a:latin typeface="Montserrat"/>
              <a:ea typeface="Montserrat"/>
              <a:cs typeface="Montserrat"/>
              <a:sym typeface="Montserrat"/>
            </a:endParaRPr>
          </a:p>
          <a:p>
            <a:pPr indent="0" lvl="0" marL="0" rtl="0" algn="ctr">
              <a:spcBef>
                <a:spcPts val="0"/>
              </a:spcBef>
              <a:spcAft>
                <a:spcPts val="0"/>
              </a:spcAft>
              <a:buNone/>
            </a:pPr>
            <a:r>
              <a:rPr b="1" lang="en" sz="800">
                <a:latin typeface="Montserrat"/>
                <a:ea typeface="Montserrat"/>
                <a:cs typeface="Montserrat"/>
                <a:sym typeface="Montserrat"/>
              </a:rPr>
              <a:t>[Artist]</a:t>
            </a:r>
            <a:endParaRPr b="1" sz="800">
              <a:latin typeface="Montserrat"/>
              <a:ea typeface="Montserrat"/>
              <a:cs typeface="Montserrat"/>
              <a:sym typeface="Montserrat"/>
            </a:endParaRPr>
          </a:p>
          <a:p>
            <a:pPr indent="0" lvl="0" marL="0" rtl="0" algn="ctr">
              <a:spcBef>
                <a:spcPts val="0"/>
              </a:spcBef>
              <a:spcAft>
                <a:spcPts val="0"/>
              </a:spcAft>
              <a:buNone/>
            </a:pPr>
            <a:r>
              <a:rPr lang="en" sz="800">
                <a:latin typeface="Montserrat"/>
                <a:ea typeface="Montserrat"/>
                <a:cs typeface="Montserrat"/>
                <a:sym typeface="Montserrat"/>
              </a:rPr>
              <a:t>Photographer</a:t>
            </a:r>
            <a:endParaRPr sz="8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800">
                <a:solidFill>
                  <a:srgbClr val="980000"/>
                </a:solidFill>
                <a:latin typeface="Montserrat"/>
                <a:ea typeface="Montserrat"/>
                <a:cs typeface="Montserrat"/>
                <a:sym typeface="Montserrat"/>
              </a:rPr>
              <a:t>*Real Tone Image Expert</a:t>
            </a:r>
            <a:endParaRPr sz="800">
              <a:latin typeface="Montserrat"/>
              <a:ea typeface="Montserrat"/>
              <a:cs typeface="Montserrat"/>
              <a:sym typeface="Montserrat"/>
            </a:endParaRPr>
          </a:p>
        </p:txBody>
      </p:sp>
      <p:pic>
        <p:nvPicPr>
          <p:cNvPr id="584" name="Google Shape;584;p56"/>
          <p:cNvPicPr preferRelativeResize="0"/>
          <p:nvPr>
            <p:ph idx="5" type="pic"/>
          </p:nvPr>
        </p:nvPicPr>
        <p:blipFill rotWithShape="1">
          <a:blip r:embed="rId6">
            <a:alphaModFix/>
          </a:blip>
          <a:srcRect b="21233" l="5885" r="14370" t="18630"/>
          <a:stretch/>
        </p:blipFill>
        <p:spPr>
          <a:xfrm>
            <a:off x="7680578" y="1784638"/>
            <a:ext cx="1032300" cy="1038000"/>
          </a:xfrm>
          <a:prstGeom prst="ellipse">
            <a:avLst/>
          </a:prstGeom>
          <a:noFill/>
          <a:ln>
            <a:noFill/>
          </a:ln>
        </p:spPr>
      </p:pic>
      <p:pic>
        <p:nvPicPr>
          <p:cNvPr id="585" name="Google Shape;585;p56"/>
          <p:cNvPicPr preferRelativeResize="0"/>
          <p:nvPr>
            <p:ph idx="6" type="pic"/>
          </p:nvPr>
        </p:nvPicPr>
        <p:blipFill rotWithShape="1">
          <a:blip r:embed="rId7">
            <a:alphaModFix/>
          </a:blip>
          <a:srcRect b="12282" l="0" r="0" t="12274"/>
          <a:stretch/>
        </p:blipFill>
        <p:spPr>
          <a:xfrm>
            <a:off x="7680582" y="119413"/>
            <a:ext cx="1032300" cy="1038000"/>
          </a:xfrm>
          <a:prstGeom prst="ellipse">
            <a:avLst/>
          </a:prstGeom>
          <a:noFill/>
          <a:ln>
            <a:noFill/>
          </a:ln>
        </p:spPr>
      </p:pic>
      <p:sp>
        <p:nvSpPr>
          <p:cNvPr id="586" name="Google Shape;586;p56"/>
          <p:cNvSpPr txBox="1"/>
          <p:nvPr/>
        </p:nvSpPr>
        <p:spPr>
          <a:xfrm>
            <a:off x="7478525" y="2872600"/>
            <a:ext cx="14364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Antwaun Sargent</a:t>
            </a:r>
            <a:endParaRPr b="1" sz="800">
              <a:latin typeface="Montserrat"/>
              <a:ea typeface="Montserrat"/>
              <a:cs typeface="Montserrat"/>
              <a:sym typeface="Montserrat"/>
            </a:endParaRPr>
          </a:p>
          <a:p>
            <a:pPr indent="0" lvl="0" marL="0" rtl="0" algn="ctr">
              <a:spcBef>
                <a:spcPts val="0"/>
              </a:spcBef>
              <a:spcAft>
                <a:spcPts val="0"/>
              </a:spcAft>
              <a:buNone/>
            </a:pPr>
            <a:r>
              <a:rPr b="1" lang="en" sz="800">
                <a:latin typeface="Montserrat"/>
                <a:ea typeface="Montserrat"/>
                <a:cs typeface="Montserrat"/>
                <a:sym typeface="Montserrat"/>
              </a:rPr>
              <a:t>[Media/Comms]</a:t>
            </a:r>
            <a:endParaRPr b="1" sz="800">
              <a:latin typeface="Montserrat"/>
              <a:ea typeface="Montserrat"/>
              <a:cs typeface="Montserrat"/>
              <a:sym typeface="Montserrat"/>
            </a:endParaRPr>
          </a:p>
          <a:p>
            <a:pPr indent="0" lvl="0" marL="0" rtl="0" algn="ctr">
              <a:spcBef>
                <a:spcPts val="0"/>
              </a:spcBef>
              <a:spcAft>
                <a:spcPts val="0"/>
              </a:spcAft>
              <a:buNone/>
            </a:pPr>
            <a:r>
              <a:rPr lang="en" sz="800">
                <a:latin typeface="Montserrat"/>
                <a:ea typeface="Montserrat"/>
                <a:cs typeface="Montserrat"/>
                <a:sym typeface="Montserrat"/>
              </a:rPr>
              <a:t>Director and Curator of Gagosian</a:t>
            </a:r>
            <a:endParaRPr sz="800">
              <a:latin typeface="Montserrat"/>
              <a:ea typeface="Montserrat"/>
              <a:cs typeface="Montserrat"/>
              <a:sym typeface="Montserrat"/>
            </a:endParaRPr>
          </a:p>
        </p:txBody>
      </p:sp>
      <p:sp>
        <p:nvSpPr>
          <p:cNvPr id="587" name="Google Shape;587;p56"/>
          <p:cNvSpPr txBox="1"/>
          <p:nvPr/>
        </p:nvSpPr>
        <p:spPr>
          <a:xfrm>
            <a:off x="7454825" y="1178300"/>
            <a:ext cx="1483800" cy="53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dk1"/>
                </a:solidFill>
                <a:latin typeface="Montserrat"/>
                <a:ea typeface="Montserrat"/>
                <a:cs typeface="Montserrat"/>
                <a:sym typeface="Montserrat"/>
              </a:rPr>
              <a:t>Deun Ivory</a:t>
            </a:r>
            <a:endParaRPr b="1" sz="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800">
                <a:solidFill>
                  <a:schemeClr val="dk1"/>
                </a:solidFill>
                <a:latin typeface="Montserrat"/>
                <a:ea typeface="Montserrat"/>
                <a:cs typeface="Montserrat"/>
                <a:sym typeface="Montserrat"/>
              </a:rPr>
              <a:t>[Artist]</a:t>
            </a:r>
            <a:endParaRPr b="1" sz="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Photographer</a:t>
            </a:r>
            <a:endParaRPr sz="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800">
                <a:solidFill>
                  <a:srgbClr val="980000"/>
                </a:solidFill>
                <a:latin typeface="Montserrat"/>
                <a:ea typeface="Montserrat"/>
                <a:cs typeface="Montserrat"/>
                <a:sym typeface="Montserrat"/>
              </a:rPr>
              <a:t>*Real Tone Image Expert</a:t>
            </a:r>
            <a:endParaRPr b="1" sz="800">
              <a:latin typeface="Montserrat"/>
              <a:ea typeface="Montserrat"/>
              <a:cs typeface="Montserrat"/>
              <a:sym typeface="Montserrat"/>
            </a:endParaRPr>
          </a:p>
        </p:txBody>
      </p:sp>
      <p:pic>
        <p:nvPicPr>
          <p:cNvPr id="588" name="Google Shape;588;p56"/>
          <p:cNvPicPr preferRelativeResize="0"/>
          <p:nvPr>
            <p:ph idx="7" type="pic"/>
          </p:nvPr>
        </p:nvPicPr>
        <p:blipFill rotWithShape="1">
          <a:blip r:embed="rId8">
            <a:alphaModFix/>
          </a:blip>
          <a:srcRect b="0" l="278" r="268" t="0"/>
          <a:stretch/>
        </p:blipFill>
        <p:spPr>
          <a:xfrm>
            <a:off x="6206782" y="1792475"/>
            <a:ext cx="1032300" cy="1038000"/>
          </a:xfrm>
          <a:prstGeom prst="ellipse">
            <a:avLst/>
          </a:prstGeom>
          <a:noFill/>
          <a:ln>
            <a:noFill/>
          </a:ln>
        </p:spPr>
      </p:pic>
      <p:sp>
        <p:nvSpPr>
          <p:cNvPr id="589" name="Google Shape;589;p56"/>
          <p:cNvSpPr txBox="1"/>
          <p:nvPr/>
        </p:nvSpPr>
        <p:spPr>
          <a:xfrm>
            <a:off x="6087525" y="2874388"/>
            <a:ext cx="12945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June Kim</a:t>
            </a:r>
            <a:endParaRPr b="1" sz="800">
              <a:latin typeface="Montserrat"/>
              <a:ea typeface="Montserrat"/>
              <a:cs typeface="Montserrat"/>
              <a:sym typeface="Montserrat"/>
            </a:endParaRPr>
          </a:p>
          <a:p>
            <a:pPr indent="0" lvl="0" marL="0" rtl="0" algn="ctr">
              <a:spcBef>
                <a:spcPts val="0"/>
              </a:spcBef>
              <a:spcAft>
                <a:spcPts val="0"/>
              </a:spcAft>
              <a:buNone/>
            </a:pPr>
            <a:r>
              <a:rPr b="1" lang="en" sz="800">
                <a:latin typeface="Montserrat"/>
                <a:ea typeface="Montserrat"/>
                <a:cs typeface="Montserrat"/>
                <a:sym typeface="Montserrat"/>
              </a:rPr>
              <a:t>[Artist]</a:t>
            </a:r>
            <a:endParaRPr b="1" sz="800">
              <a:latin typeface="Montserrat"/>
              <a:ea typeface="Montserrat"/>
              <a:cs typeface="Montserrat"/>
              <a:sym typeface="Montserrat"/>
            </a:endParaRPr>
          </a:p>
          <a:p>
            <a:pPr indent="0" lvl="0" marL="0" rtl="0" algn="ctr">
              <a:spcBef>
                <a:spcPts val="0"/>
              </a:spcBef>
              <a:spcAft>
                <a:spcPts val="0"/>
              </a:spcAft>
              <a:buNone/>
            </a:pPr>
            <a:r>
              <a:rPr lang="en" sz="800">
                <a:latin typeface="Montserrat"/>
                <a:ea typeface="Montserrat"/>
                <a:cs typeface="Montserrat"/>
                <a:sym typeface="Montserrat"/>
              </a:rPr>
              <a:t>Photographer Creative</a:t>
            </a:r>
            <a:r>
              <a:rPr lang="en" sz="800">
                <a:latin typeface="Montserrat"/>
                <a:ea typeface="Montserrat"/>
                <a:cs typeface="Montserrat"/>
                <a:sym typeface="Montserrat"/>
              </a:rPr>
              <a:t> Director</a:t>
            </a:r>
            <a:endParaRPr sz="800">
              <a:latin typeface="Montserrat"/>
              <a:ea typeface="Montserrat"/>
              <a:cs typeface="Montserrat"/>
              <a:sym typeface="Montserrat"/>
            </a:endParaRPr>
          </a:p>
        </p:txBody>
      </p:sp>
      <p:grpSp>
        <p:nvGrpSpPr>
          <p:cNvPr id="590" name="Google Shape;590;p56"/>
          <p:cNvGrpSpPr/>
          <p:nvPr/>
        </p:nvGrpSpPr>
        <p:grpSpPr>
          <a:xfrm>
            <a:off x="-11800" y="5069575"/>
            <a:ext cx="9155927" cy="90600"/>
            <a:chOff x="-11800" y="5069575"/>
            <a:chExt cx="9155927" cy="90600"/>
          </a:xfrm>
        </p:grpSpPr>
        <p:sp>
          <p:nvSpPr>
            <p:cNvPr id="591" name="Google Shape;591;p56"/>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6"/>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6"/>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6"/>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56"/>
          <p:cNvSpPr txBox="1"/>
          <p:nvPr/>
        </p:nvSpPr>
        <p:spPr>
          <a:xfrm>
            <a:off x="473225" y="435150"/>
            <a:ext cx="35424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VIP Attendees</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t/>
            </a:r>
            <a:endParaRPr i="1" sz="1200">
              <a:solidFill>
                <a:srgbClr val="595457"/>
              </a:solidFill>
              <a:latin typeface="Google Sans"/>
              <a:ea typeface="Google Sans"/>
              <a:cs typeface="Google Sans"/>
              <a:sym typeface="Google Sans"/>
            </a:endParaRPr>
          </a:p>
        </p:txBody>
      </p:sp>
      <p:sp>
        <p:nvSpPr>
          <p:cNvPr id="596" name="Google Shape;596;p56"/>
          <p:cNvSpPr/>
          <p:nvPr/>
        </p:nvSpPr>
        <p:spPr>
          <a:xfrm>
            <a:off x="473225" y="811975"/>
            <a:ext cx="3449100" cy="12420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Clr>
                <a:srgbClr val="595457"/>
              </a:buClr>
              <a:buSzPts val="300"/>
              <a:buFont typeface="Montserrat Light"/>
              <a:buNone/>
            </a:pPr>
            <a:r>
              <a:rPr lang="en" sz="1100">
                <a:solidFill>
                  <a:srgbClr val="595457"/>
                </a:solidFill>
                <a:latin typeface="Google Sans"/>
                <a:ea typeface="Google Sans"/>
                <a:cs typeface="Google Sans"/>
                <a:sym typeface="Google Sans"/>
              </a:rPr>
              <a:t>VIP guests in both LA &amp; NY will consist of a diverse group</a:t>
            </a:r>
            <a:r>
              <a:rPr b="1" lang="en" sz="1100">
                <a:solidFill>
                  <a:srgbClr val="595457"/>
                </a:solidFill>
                <a:latin typeface="Google Sans"/>
                <a:ea typeface="Google Sans"/>
                <a:cs typeface="Google Sans"/>
                <a:sym typeface="Google Sans"/>
              </a:rPr>
              <a:t>*</a:t>
            </a:r>
            <a:r>
              <a:rPr lang="en" sz="1100">
                <a:solidFill>
                  <a:srgbClr val="595457"/>
                </a:solidFill>
                <a:latin typeface="Google Sans"/>
                <a:ea typeface="Google Sans"/>
                <a:cs typeface="Google Sans"/>
                <a:sym typeface="Google Sans"/>
              </a:rPr>
              <a:t> of </a:t>
            </a:r>
            <a:r>
              <a:rPr lang="en" sz="1100">
                <a:solidFill>
                  <a:srgbClr val="595457"/>
                </a:solidFill>
                <a:latin typeface="Google Sans"/>
                <a:ea typeface="Google Sans"/>
                <a:cs typeface="Google Sans"/>
                <a:sym typeface="Google Sans"/>
              </a:rPr>
              <a:t>image</a:t>
            </a:r>
            <a:r>
              <a:rPr lang="en" sz="1100">
                <a:solidFill>
                  <a:srgbClr val="595457"/>
                </a:solidFill>
                <a:latin typeface="Google Sans"/>
                <a:ea typeface="Google Sans"/>
                <a:cs typeface="Google Sans"/>
                <a:sym typeface="Google Sans"/>
              </a:rPr>
              <a:t> experts and professionals</a:t>
            </a:r>
            <a:r>
              <a:rPr lang="en" sz="1100">
                <a:solidFill>
                  <a:srgbClr val="595457"/>
                </a:solidFill>
                <a:latin typeface="Google Sans"/>
                <a:ea typeface="Google Sans"/>
                <a:cs typeface="Google Sans"/>
                <a:sym typeface="Google Sans"/>
              </a:rPr>
              <a:t> including a</a:t>
            </a:r>
            <a:r>
              <a:rPr lang="en" sz="1100">
                <a:solidFill>
                  <a:srgbClr val="595457"/>
                </a:solidFill>
                <a:latin typeface="Google Sans"/>
                <a:ea typeface="Google Sans"/>
                <a:cs typeface="Google Sans"/>
                <a:sym typeface="Google Sans"/>
              </a:rPr>
              <a:t>cademics</a:t>
            </a:r>
            <a:r>
              <a:rPr lang="en" sz="1100">
                <a:solidFill>
                  <a:srgbClr val="595457"/>
                </a:solidFill>
                <a:latin typeface="Google Sans"/>
                <a:ea typeface="Google Sans"/>
                <a:cs typeface="Google Sans"/>
                <a:sym typeface="Google Sans"/>
              </a:rPr>
              <a:t>, a</a:t>
            </a:r>
            <a:r>
              <a:rPr lang="en" sz="1100">
                <a:solidFill>
                  <a:srgbClr val="595457"/>
                </a:solidFill>
                <a:latin typeface="Google Sans"/>
                <a:ea typeface="Google Sans"/>
                <a:cs typeface="Google Sans"/>
                <a:sym typeface="Google Sans"/>
              </a:rPr>
              <a:t>rtists</a:t>
            </a:r>
            <a:r>
              <a:rPr lang="en" sz="1100">
                <a:solidFill>
                  <a:srgbClr val="595457"/>
                </a:solidFill>
                <a:latin typeface="Google Sans"/>
                <a:ea typeface="Google Sans"/>
                <a:cs typeface="Google Sans"/>
                <a:sym typeface="Google Sans"/>
              </a:rPr>
              <a:t>, creatives, and technologists whose work reflects and resonates with the goal of Google’s Image Equity Initiative.</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rPr i="1" lang="en" sz="800" u="sng">
                <a:solidFill>
                  <a:schemeClr val="hlink"/>
                </a:solidFill>
                <a:latin typeface="Google Sans"/>
                <a:ea typeface="Google Sans"/>
                <a:cs typeface="Google Sans"/>
                <a:sym typeface="Google Sans"/>
                <a:hlinkClick r:id="rId9"/>
              </a:rPr>
              <a:t>Link to Guest List</a:t>
            </a:r>
            <a:endParaRPr i="1" sz="8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p:txBody>
      </p:sp>
      <p:pic>
        <p:nvPicPr>
          <p:cNvPr id="597" name="Google Shape;597;p56"/>
          <p:cNvPicPr preferRelativeResize="0"/>
          <p:nvPr>
            <p:ph idx="8" type="pic"/>
          </p:nvPr>
        </p:nvPicPr>
        <p:blipFill rotWithShape="1">
          <a:blip r:embed="rId10">
            <a:alphaModFix/>
          </a:blip>
          <a:srcRect b="30691" l="0" r="0" t="1044"/>
          <a:stretch/>
        </p:blipFill>
        <p:spPr>
          <a:xfrm>
            <a:off x="4726215" y="1794434"/>
            <a:ext cx="1045800" cy="1051800"/>
          </a:xfrm>
          <a:prstGeom prst="ellipse">
            <a:avLst/>
          </a:prstGeom>
          <a:noFill/>
          <a:ln>
            <a:noFill/>
          </a:ln>
        </p:spPr>
      </p:pic>
      <p:sp>
        <p:nvSpPr>
          <p:cNvPr id="598" name="Google Shape;598;p56"/>
          <p:cNvSpPr txBox="1"/>
          <p:nvPr/>
        </p:nvSpPr>
        <p:spPr>
          <a:xfrm>
            <a:off x="4507225" y="2895224"/>
            <a:ext cx="14838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Wade Davis Jr. </a:t>
            </a:r>
            <a:endParaRPr b="1" sz="800">
              <a:latin typeface="Montserrat"/>
              <a:ea typeface="Montserrat"/>
              <a:cs typeface="Montserrat"/>
              <a:sym typeface="Montserrat"/>
            </a:endParaRPr>
          </a:p>
          <a:p>
            <a:pPr indent="0" lvl="0" marL="0" rtl="0" algn="ctr">
              <a:spcBef>
                <a:spcPts val="0"/>
              </a:spcBef>
              <a:spcAft>
                <a:spcPts val="0"/>
              </a:spcAft>
              <a:buNone/>
            </a:pPr>
            <a:r>
              <a:rPr b="1" lang="en" sz="800">
                <a:solidFill>
                  <a:schemeClr val="dk1"/>
                </a:solidFill>
                <a:latin typeface="Montserrat"/>
                <a:ea typeface="Montserrat"/>
                <a:cs typeface="Montserrat"/>
                <a:sym typeface="Montserrat"/>
              </a:rPr>
              <a:t>[Misc/Industry]</a:t>
            </a:r>
            <a:endParaRPr b="1" sz="800">
              <a:latin typeface="Montserrat"/>
              <a:ea typeface="Montserrat"/>
              <a:cs typeface="Montserrat"/>
              <a:sym typeface="Montserrat"/>
            </a:endParaRPr>
          </a:p>
          <a:p>
            <a:pPr indent="0" lvl="0" marL="0" rtl="0" algn="ctr">
              <a:spcBef>
                <a:spcPts val="0"/>
              </a:spcBef>
              <a:spcAft>
                <a:spcPts val="0"/>
              </a:spcAft>
              <a:buNone/>
            </a:pPr>
            <a:r>
              <a:rPr lang="en" sz="800">
                <a:latin typeface="Montserrat"/>
                <a:ea typeface="Montserrat"/>
                <a:cs typeface="Montserrat"/>
                <a:sym typeface="Montserrat"/>
              </a:rPr>
              <a:t>Head of Product Inclusion, Netflix</a:t>
            </a:r>
            <a:endParaRPr sz="800">
              <a:latin typeface="Montserrat"/>
              <a:ea typeface="Montserrat"/>
              <a:cs typeface="Montserrat"/>
              <a:sym typeface="Montserrat"/>
            </a:endParaRPr>
          </a:p>
        </p:txBody>
      </p:sp>
      <p:pic>
        <p:nvPicPr>
          <p:cNvPr id="599" name="Google Shape;599;p56"/>
          <p:cNvPicPr preferRelativeResize="0"/>
          <p:nvPr>
            <p:ph idx="9" type="pic"/>
          </p:nvPr>
        </p:nvPicPr>
        <p:blipFill rotWithShape="1">
          <a:blip r:embed="rId11">
            <a:alphaModFix/>
          </a:blip>
          <a:srcRect b="0" l="278" r="268" t="0"/>
          <a:stretch/>
        </p:blipFill>
        <p:spPr>
          <a:xfrm>
            <a:off x="4732978" y="119413"/>
            <a:ext cx="1032300" cy="1038000"/>
          </a:xfrm>
          <a:prstGeom prst="ellipse">
            <a:avLst/>
          </a:prstGeom>
          <a:noFill/>
          <a:ln>
            <a:noFill/>
          </a:ln>
        </p:spPr>
      </p:pic>
      <p:sp>
        <p:nvSpPr>
          <p:cNvPr id="600" name="Google Shape;600;p56"/>
          <p:cNvSpPr txBox="1"/>
          <p:nvPr/>
        </p:nvSpPr>
        <p:spPr>
          <a:xfrm>
            <a:off x="4507225" y="1228750"/>
            <a:ext cx="14838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Montserrat"/>
                <a:ea typeface="Montserrat"/>
                <a:cs typeface="Montserrat"/>
                <a:sym typeface="Montserrat"/>
              </a:rPr>
              <a:t>Shoghig	Halajian</a:t>
            </a:r>
            <a:endParaRPr b="1" sz="800">
              <a:latin typeface="Montserrat"/>
              <a:ea typeface="Montserrat"/>
              <a:cs typeface="Montserrat"/>
              <a:sym typeface="Montserrat"/>
            </a:endParaRPr>
          </a:p>
          <a:p>
            <a:pPr indent="0" lvl="0" marL="0" rtl="0" algn="ctr">
              <a:spcBef>
                <a:spcPts val="0"/>
              </a:spcBef>
              <a:spcAft>
                <a:spcPts val="0"/>
              </a:spcAft>
              <a:buNone/>
            </a:pPr>
            <a:r>
              <a:rPr b="1" lang="en" sz="800">
                <a:latin typeface="Montserrat"/>
                <a:ea typeface="Montserrat"/>
                <a:cs typeface="Montserrat"/>
                <a:sym typeface="Montserrat"/>
              </a:rPr>
              <a:t>[Academics]</a:t>
            </a:r>
            <a:endParaRPr b="1" sz="800">
              <a:latin typeface="Montserrat"/>
              <a:ea typeface="Montserrat"/>
              <a:cs typeface="Montserrat"/>
              <a:sym typeface="Montserrat"/>
            </a:endParaRPr>
          </a:p>
          <a:p>
            <a:pPr indent="0" lvl="0" marL="0" rtl="0" algn="ctr">
              <a:spcBef>
                <a:spcPts val="0"/>
              </a:spcBef>
              <a:spcAft>
                <a:spcPts val="0"/>
              </a:spcAft>
              <a:buNone/>
            </a:pPr>
            <a:r>
              <a:rPr lang="en" sz="800">
                <a:latin typeface="Montserrat"/>
                <a:ea typeface="Montserrat"/>
                <a:cs typeface="Montserrat"/>
                <a:sym typeface="Montserrat"/>
              </a:rPr>
              <a:t>Curator &amp; Researcher</a:t>
            </a:r>
            <a:endParaRPr sz="800">
              <a:latin typeface="Montserrat"/>
              <a:ea typeface="Montserrat"/>
              <a:cs typeface="Montserrat"/>
              <a:sym typeface="Montserrat"/>
            </a:endParaRPr>
          </a:p>
          <a:p>
            <a:pPr indent="0" lvl="0" marL="0" rtl="0" algn="ctr">
              <a:spcBef>
                <a:spcPts val="0"/>
              </a:spcBef>
              <a:spcAft>
                <a:spcPts val="0"/>
              </a:spcAft>
              <a:buNone/>
            </a:pPr>
            <a:r>
              <a:rPr lang="en" sz="800">
                <a:latin typeface="Montserrat"/>
                <a:ea typeface="Montserrat"/>
                <a:cs typeface="Montserrat"/>
                <a:sym typeface="Montserrat"/>
              </a:rPr>
              <a:t>UC San Diego</a:t>
            </a:r>
            <a:endParaRPr sz="800">
              <a:latin typeface="Montserrat"/>
              <a:ea typeface="Montserrat"/>
              <a:cs typeface="Montserrat"/>
              <a:sym typeface="Montserrat"/>
            </a:endParaRPr>
          </a:p>
        </p:txBody>
      </p:sp>
      <p:pic>
        <p:nvPicPr>
          <p:cNvPr id="601" name="Google Shape;601;p56"/>
          <p:cNvPicPr preferRelativeResize="0"/>
          <p:nvPr>
            <p:ph idx="13" type="pic"/>
          </p:nvPr>
        </p:nvPicPr>
        <p:blipFill rotWithShape="1">
          <a:blip r:embed="rId12">
            <a:alphaModFix/>
          </a:blip>
          <a:srcRect b="17837" l="0" r="0" t="6770"/>
          <a:stretch/>
        </p:blipFill>
        <p:spPr>
          <a:xfrm>
            <a:off x="4761278" y="3440971"/>
            <a:ext cx="1032300" cy="1038000"/>
          </a:xfrm>
          <a:prstGeom prst="ellipse">
            <a:avLst/>
          </a:prstGeom>
          <a:noFill/>
          <a:ln>
            <a:noFill/>
          </a:ln>
        </p:spPr>
      </p:pic>
      <p:sp>
        <p:nvSpPr>
          <p:cNvPr id="602" name="Google Shape;602;p56"/>
          <p:cNvSpPr txBox="1"/>
          <p:nvPr/>
        </p:nvSpPr>
        <p:spPr>
          <a:xfrm>
            <a:off x="4546750" y="4546525"/>
            <a:ext cx="14364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Montserrat"/>
                <a:ea typeface="Montserrat"/>
                <a:cs typeface="Montserrat"/>
                <a:sym typeface="Montserrat"/>
              </a:rPr>
              <a:t>Deborah Raji</a:t>
            </a:r>
            <a:endParaRPr b="1" sz="8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800">
                <a:solidFill>
                  <a:schemeClr val="dk1"/>
                </a:solidFill>
                <a:latin typeface="Montserrat"/>
                <a:ea typeface="Montserrat"/>
                <a:cs typeface="Montserrat"/>
                <a:sym typeface="Montserrat"/>
              </a:rPr>
              <a:t>[Technologist]</a:t>
            </a:r>
            <a:endParaRPr b="1" sz="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800">
                <a:solidFill>
                  <a:schemeClr val="dk1"/>
                </a:solidFill>
                <a:latin typeface="Montserrat"/>
                <a:ea typeface="Montserrat"/>
                <a:cs typeface="Montserrat"/>
                <a:sym typeface="Montserrat"/>
              </a:rPr>
              <a:t>Computer Scientist + Activist</a:t>
            </a:r>
            <a:endParaRPr b="1" sz="800">
              <a:solidFill>
                <a:schemeClr val="dk1"/>
              </a:solidFill>
              <a:latin typeface="Montserrat"/>
              <a:ea typeface="Montserrat"/>
              <a:cs typeface="Montserrat"/>
              <a:sym typeface="Montserrat"/>
            </a:endParaRPr>
          </a:p>
        </p:txBody>
      </p:sp>
      <p:pic>
        <p:nvPicPr>
          <p:cNvPr id="603" name="Google Shape;603;p56"/>
          <p:cNvPicPr preferRelativeResize="0"/>
          <p:nvPr>
            <p:ph idx="14" type="pic"/>
          </p:nvPr>
        </p:nvPicPr>
        <p:blipFill rotWithShape="1">
          <a:blip r:embed="rId13">
            <a:alphaModFix/>
          </a:blip>
          <a:srcRect b="0" l="2180" r="31537" t="0"/>
          <a:stretch/>
        </p:blipFill>
        <p:spPr>
          <a:xfrm>
            <a:off x="1907528" y="3440346"/>
            <a:ext cx="1032300" cy="1038000"/>
          </a:xfrm>
          <a:prstGeom prst="ellipse">
            <a:avLst/>
          </a:prstGeom>
          <a:noFill/>
          <a:ln>
            <a:noFill/>
          </a:ln>
        </p:spPr>
      </p:pic>
      <p:pic>
        <p:nvPicPr>
          <p:cNvPr id="604" name="Google Shape;604;p56"/>
          <p:cNvPicPr preferRelativeResize="0"/>
          <p:nvPr>
            <p:ph idx="15" type="pic"/>
          </p:nvPr>
        </p:nvPicPr>
        <p:blipFill rotWithShape="1">
          <a:blip r:embed="rId14">
            <a:alphaModFix/>
          </a:blip>
          <a:srcRect b="20776" l="0" r="0" t="-3060"/>
          <a:stretch/>
        </p:blipFill>
        <p:spPr>
          <a:xfrm>
            <a:off x="3305640" y="3433459"/>
            <a:ext cx="1045800" cy="1051800"/>
          </a:xfrm>
          <a:prstGeom prst="ellipse">
            <a:avLst/>
          </a:prstGeom>
          <a:noFill/>
          <a:ln>
            <a:noFill/>
          </a:ln>
        </p:spPr>
      </p:pic>
      <p:sp>
        <p:nvSpPr>
          <p:cNvPr id="605" name="Google Shape;605;p56"/>
          <p:cNvSpPr txBox="1"/>
          <p:nvPr/>
        </p:nvSpPr>
        <p:spPr>
          <a:xfrm>
            <a:off x="1776425" y="4534862"/>
            <a:ext cx="12945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dk1"/>
                </a:solidFill>
                <a:latin typeface="Montserrat"/>
                <a:ea typeface="Montserrat"/>
                <a:cs typeface="Montserrat"/>
                <a:sym typeface="Montserrat"/>
              </a:rPr>
              <a:t>Autumn	Breon</a:t>
            </a:r>
            <a:endParaRPr b="1" sz="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800">
                <a:solidFill>
                  <a:schemeClr val="dk1"/>
                </a:solidFill>
                <a:latin typeface="Montserrat"/>
                <a:ea typeface="Montserrat"/>
                <a:cs typeface="Montserrat"/>
                <a:sym typeface="Montserrat"/>
              </a:rPr>
              <a:t>[Technologist]</a:t>
            </a:r>
            <a:endParaRPr b="1" sz="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800">
                <a:solidFill>
                  <a:schemeClr val="dk1"/>
                </a:solidFill>
                <a:latin typeface="Montserrat"/>
                <a:ea typeface="Montserrat"/>
                <a:cs typeface="Montserrat"/>
                <a:sym typeface="Montserrat"/>
              </a:rPr>
              <a:t>Curator + Former NASA Engineer</a:t>
            </a:r>
            <a:endParaRPr b="1" sz="800">
              <a:latin typeface="Montserrat"/>
              <a:ea typeface="Montserrat"/>
              <a:cs typeface="Montserrat"/>
              <a:sym typeface="Montserrat"/>
            </a:endParaRPr>
          </a:p>
        </p:txBody>
      </p:sp>
      <p:sp>
        <p:nvSpPr>
          <p:cNvPr id="606" name="Google Shape;606;p56"/>
          <p:cNvSpPr txBox="1"/>
          <p:nvPr/>
        </p:nvSpPr>
        <p:spPr>
          <a:xfrm>
            <a:off x="3110350" y="4530100"/>
            <a:ext cx="14364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Montserrat"/>
                <a:ea typeface="Montserrat"/>
                <a:cs typeface="Montserrat"/>
                <a:sym typeface="Montserrat"/>
              </a:rPr>
              <a:t>Maytha Alhassen</a:t>
            </a:r>
            <a:endParaRPr b="1" sz="8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800">
                <a:solidFill>
                  <a:schemeClr val="dk1"/>
                </a:solidFill>
                <a:latin typeface="Montserrat"/>
                <a:ea typeface="Montserrat"/>
                <a:cs typeface="Montserrat"/>
                <a:sym typeface="Montserrat"/>
              </a:rPr>
              <a:t>[Academics]</a:t>
            </a:r>
            <a:endParaRPr b="1" sz="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800">
                <a:solidFill>
                  <a:schemeClr val="dk1"/>
                </a:solidFill>
                <a:latin typeface="Montserrat"/>
                <a:ea typeface="Montserrat"/>
                <a:cs typeface="Montserrat"/>
                <a:sym typeface="Montserrat"/>
              </a:rPr>
              <a:t>Producer, Writer, Fellow</a:t>
            </a:r>
            <a:endParaRPr sz="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Harvard University</a:t>
            </a:r>
            <a:endParaRPr sz="800">
              <a:solidFill>
                <a:schemeClr val="dk1"/>
              </a:solidFill>
              <a:latin typeface="Montserrat"/>
              <a:ea typeface="Montserrat"/>
              <a:cs typeface="Montserrat"/>
              <a:sym typeface="Montserrat"/>
            </a:endParaRPr>
          </a:p>
        </p:txBody>
      </p:sp>
      <p:pic>
        <p:nvPicPr>
          <p:cNvPr id="607" name="Google Shape;607;p56"/>
          <p:cNvPicPr preferRelativeResize="0"/>
          <p:nvPr>
            <p:ph idx="16" type="pic"/>
          </p:nvPr>
        </p:nvPicPr>
        <p:blipFill rotWithShape="1">
          <a:blip r:embed="rId15">
            <a:alphaModFix/>
          </a:blip>
          <a:srcRect b="0" l="32471" r="4623" t="0"/>
          <a:stretch/>
        </p:blipFill>
        <p:spPr>
          <a:xfrm>
            <a:off x="3312403" y="1768213"/>
            <a:ext cx="1032300" cy="1038000"/>
          </a:xfrm>
          <a:prstGeom prst="ellipse">
            <a:avLst/>
          </a:prstGeom>
          <a:noFill/>
          <a:ln>
            <a:noFill/>
          </a:ln>
        </p:spPr>
      </p:pic>
      <p:sp>
        <p:nvSpPr>
          <p:cNvPr id="608" name="Google Shape;608;p56"/>
          <p:cNvSpPr txBox="1"/>
          <p:nvPr/>
        </p:nvSpPr>
        <p:spPr>
          <a:xfrm>
            <a:off x="3110350" y="2856175"/>
            <a:ext cx="14364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800">
                <a:solidFill>
                  <a:schemeClr val="dk1"/>
                </a:solidFill>
                <a:latin typeface="Montserrat"/>
                <a:ea typeface="Montserrat"/>
                <a:cs typeface="Montserrat"/>
                <a:sym typeface="Montserrat"/>
              </a:rPr>
              <a:t>Kellie Jones</a:t>
            </a:r>
            <a:endParaRPr b="1" sz="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b="1" lang="en" sz="800">
                <a:solidFill>
                  <a:schemeClr val="dk1"/>
                </a:solidFill>
                <a:latin typeface="Montserrat"/>
                <a:ea typeface="Montserrat"/>
                <a:cs typeface="Montserrat"/>
                <a:sym typeface="Montserrat"/>
              </a:rPr>
              <a:t>[Academics]</a:t>
            </a:r>
            <a:endParaRPr b="1" sz="800">
              <a:solidFill>
                <a:schemeClr val="dk1"/>
              </a:solidFill>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rPr lang="en" sz="800">
                <a:solidFill>
                  <a:schemeClr val="dk1"/>
                </a:solidFill>
                <a:latin typeface="Montserrat"/>
                <a:ea typeface="Montserrat"/>
                <a:cs typeface="Montserrat"/>
                <a:sym typeface="Montserrat"/>
              </a:rPr>
              <a:t>Art Historian</a:t>
            </a:r>
            <a:endParaRPr sz="800">
              <a:solidFill>
                <a:schemeClr val="dk1"/>
              </a:solidFill>
              <a:latin typeface="Montserrat"/>
              <a:ea typeface="Montserrat"/>
              <a:cs typeface="Montserrat"/>
              <a:sym typeface="Montserrat"/>
            </a:endParaRPr>
          </a:p>
          <a:p>
            <a:pPr indent="0" lvl="0" marL="0" rtl="0" algn="ctr">
              <a:spcBef>
                <a:spcPts val="0"/>
              </a:spcBef>
              <a:spcAft>
                <a:spcPts val="0"/>
              </a:spcAft>
              <a:buNone/>
            </a:pPr>
            <a:r>
              <a:rPr lang="en" sz="800">
                <a:solidFill>
                  <a:schemeClr val="dk1"/>
                </a:solidFill>
                <a:latin typeface="Montserrat"/>
                <a:ea typeface="Montserrat"/>
                <a:cs typeface="Montserrat"/>
                <a:sym typeface="Montserrat"/>
              </a:rPr>
              <a:t>Columbia University</a:t>
            </a:r>
            <a:endParaRPr b="1" sz="800">
              <a:latin typeface="Montserrat"/>
              <a:ea typeface="Montserrat"/>
              <a:cs typeface="Montserrat"/>
              <a:sym typeface="Montserrat"/>
            </a:endParaRPr>
          </a:p>
        </p:txBody>
      </p:sp>
      <p:sp>
        <p:nvSpPr>
          <p:cNvPr id="609" name="Google Shape;609;p56"/>
          <p:cNvSpPr txBox="1"/>
          <p:nvPr/>
        </p:nvSpPr>
        <p:spPr>
          <a:xfrm>
            <a:off x="390950" y="2401350"/>
            <a:ext cx="18006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700">
                <a:solidFill>
                  <a:srgbClr val="EA4335"/>
                </a:solidFill>
                <a:highlight>
                  <a:srgbClr val="FFFF00"/>
                </a:highlight>
                <a:latin typeface="Google Sans"/>
                <a:ea typeface="Google Sans"/>
                <a:cs typeface="Google Sans"/>
                <a:sym typeface="Google Sans"/>
              </a:rPr>
              <a:t>*Note: </a:t>
            </a:r>
            <a:r>
              <a:rPr b="1" i="1" lang="en" sz="700">
                <a:solidFill>
                  <a:srgbClr val="EA4335"/>
                </a:solidFill>
                <a:highlight>
                  <a:srgbClr val="FFFF00"/>
                </a:highlight>
                <a:latin typeface="Google Sans"/>
                <a:ea typeface="Google Sans"/>
                <a:cs typeface="Google Sans"/>
                <a:sym typeface="Google Sans"/>
              </a:rPr>
              <a:t>All </a:t>
            </a:r>
            <a:r>
              <a:rPr b="1" i="1" lang="en" sz="700">
                <a:solidFill>
                  <a:srgbClr val="EA4335"/>
                </a:solidFill>
                <a:highlight>
                  <a:srgbClr val="FFFF00"/>
                </a:highlight>
                <a:latin typeface="Google Sans"/>
                <a:ea typeface="Google Sans"/>
                <a:cs typeface="Google Sans"/>
                <a:sym typeface="Google Sans"/>
              </a:rPr>
              <a:t>guests shown on this slide are examples, and are subject to outreach and confirmation.</a:t>
            </a:r>
            <a:endParaRPr b="1" i="1" sz="700">
              <a:solidFill>
                <a:srgbClr val="EA4335"/>
              </a:solidFill>
              <a:highlight>
                <a:srgbClr val="FFFF00"/>
              </a:highlight>
              <a:latin typeface="Google Sans"/>
              <a:ea typeface="Google Sans"/>
              <a:cs typeface="Google Sans"/>
              <a:sym typeface="Google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id="614" name="Google Shape;614;p57"/>
          <p:cNvPicPr preferRelativeResize="0"/>
          <p:nvPr>
            <p:ph idx="2" type="pic"/>
          </p:nvPr>
        </p:nvPicPr>
        <p:blipFill rotWithShape="1">
          <a:blip r:embed="rId3">
            <a:alphaModFix/>
          </a:blip>
          <a:srcRect b="0" l="278" r="268" t="0"/>
          <a:stretch/>
        </p:blipFill>
        <p:spPr>
          <a:xfrm>
            <a:off x="6458003" y="59560"/>
            <a:ext cx="1032300" cy="1038000"/>
          </a:xfrm>
          <a:prstGeom prst="ellipse">
            <a:avLst/>
          </a:prstGeom>
          <a:noFill/>
          <a:ln>
            <a:noFill/>
          </a:ln>
        </p:spPr>
      </p:pic>
      <p:sp>
        <p:nvSpPr>
          <p:cNvPr id="615" name="Google Shape;615;p57"/>
          <p:cNvSpPr txBox="1"/>
          <p:nvPr/>
        </p:nvSpPr>
        <p:spPr>
          <a:xfrm>
            <a:off x="6232250" y="1151185"/>
            <a:ext cx="14838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u="sng">
                <a:solidFill>
                  <a:schemeClr val="hlink"/>
                </a:solidFill>
                <a:latin typeface="Montserrat"/>
                <a:ea typeface="Montserrat"/>
                <a:cs typeface="Montserrat"/>
                <a:sym typeface="Montserrat"/>
                <a:hlinkClick r:id="rId4"/>
              </a:rPr>
              <a:t>UCLA Student Groups</a:t>
            </a:r>
            <a:endParaRPr sz="800">
              <a:latin typeface="Montserrat"/>
              <a:ea typeface="Montserrat"/>
              <a:cs typeface="Montserrat"/>
              <a:sym typeface="Montserrat"/>
            </a:endParaRPr>
          </a:p>
        </p:txBody>
      </p:sp>
      <p:grpSp>
        <p:nvGrpSpPr>
          <p:cNvPr id="616" name="Google Shape;616;p57"/>
          <p:cNvGrpSpPr/>
          <p:nvPr/>
        </p:nvGrpSpPr>
        <p:grpSpPr>
          <a:xfrm>
            <a:off x="-11800" y="5069575"/>
            <a:ext cx="9155927" cy="90600"/>
            <a:chOff x="-11800" y="5069575"/>
            <a:chExt cx="9155927" cy="90600"/>
          </a:xfrm>
        </p:grpSpPr>
        <p:sp>
          <p:nvSpPr>
            <p:cNvPr id="617" name="Google Shape;617;p57"/>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7"/>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7"/>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7"/>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57"/>
          <p:cNvSpPr txBox="1"/>
          <p:nvPr/>
        </p:nvSpPr>
        <p:spPr>
          <a:xfrm>
            <a:off x="473225" y="435150"/>
            <a:ext cx="38349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Student + Org</a:t>
            </a:r>
            <a:r>
              <a:rPr b="1" lang="en" sz="2000">
                <a:solidFill>
                  <a:srgbClr val="434343"/>
                </a:solidFill>
                <a:latin typeface="Google Sans"/>
                <a:ea typeface="Google Sans"/>
                <a:cs typeface="Google Sans"/>
                <a:sym typeface="Google Sans"/>
              </a:rPr>
              <a:t> </a:t>
            </a:r>
            <a:r>
              <a:rPr b="1" lang="en" sz="2000">
                <a:solidFill>
                  <a:srgbClr val="434343"/>
                </a:solidFill>
                <a:latin typeface="Google Sans"/>
                <a:ea typeface="Google Sans"/>
                <a:cs typeface="Google Sans"/>
                <a:sym typeface="Google Sans"/>
              </a:rPr>
              <a:t>Attendees (LA)</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t/>
            </a:r>
            <a:endParaRPr i="1" sz="1200">
              <a:solidFill>
                <a:srgbClr val="595457"/>
              </a:solidFill>
              <a:latin typeface="Google Sans"/>
              <a:ea typeface="Google Sans"/>
              <a:cs typeface="Google Sans"/>
              <a:sym typeface="Google Sans"/>
            </a:endParaRPr>
          </a:p>
        </p:txBody>
      </p:sp>
      <p:sp>
        <p:nvSpPr>
          <p:cNvPr id="622" name="Google Shape;622;p57"/>
          <p:cNvSpPr/>
          <p:nvPr/>
        </p:nvSpPr>
        <p:spPr>
          <a:xfrm>
            <a:off x="447150" y="956700"/>
            <a:ext cx="3449100" cy="38199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Clr>
                <a:srgbClr val="595457"/>
              </a:buClr>
              <a:buSzPts val="300"/>
              <a:buFont typeface="Montserrat Light"/>
              <a:buNone/>
            </a:pPr>
            <a:r>
              <a:rPr i="1" lang="en" sz="800" u="sng">
                <a:solidFill>
                  <a:schemeClr val="hlink"/>
                </a:solidFill>
                <a:latin typeface="Google Sans"/>
                <a:ea typeface="Google Sans"/>
                <a:cs typeface="Google Sans"/>
                <a:sym typeface="Google Sans"/>
                <a:hlinkClick r:id="rId5"/>
              </a:rPr>
              <a:t>Link to Guest List</a:t>
            </a:r>
            <a:endParaRPr i="1" sz="8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rPr b="1" lang="en" sz="1100">
                <a:solidFill>
                  <a:srgbClr val="595457"/>
                </a:solidFill>
                <a:latin typeface="Google Sans"/>
                <a:ea typeface="Google Sans"/>
                <a:cs typeface="Google Sans"/>
                <a:sym typeface="Google Sans"/>
              </a:rPr>
              <a:t>UCLA</a:t>
            </a:r>
            <a:r>
              <a:rPr lang="en" sz="1100">
                <a:solidFill>
                  <a:srgbClr val="595457"/>
                </a:solidFill>
                <a:latin typeface="Google Sans"/>
                <a:ea typeface="Google Sans"/>
                <a:cs typeface="Google Sans"/>
                <a:sym typeface="Google Sans"/>
              </a:rPr>
              <a:t> - Dean of the Social Sciences, Dr. Darnell Hunt and Co-founder director of the Center for Critical Internet Studies, Dr. Safiya Noble will be sharing with their students accordingly.</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chemeClr val="dk1"/>
              </a:buClr>
              <a:buSzPts val="1100"/>
              <a:buFont typeface="Arial"/>
              <a:buNone/>
            </a:pPr>
            <a:r>
              <a:rPr b="1" lang="en" sz="1100">
                <a:solidFill>
                  <a:srgbClr val="595457"/>
                </a:solidFill>
                <a:latin typeface="Google Sans"/>
                <a:ea typeface="Google Sans"/>
                <a:cs typeface="Google Sans"/>
                <a:sym typeface="Google Sans"/>
              </a:rPr>
              <a:t>Black Image Center</a:t>
            </a:r>
            <a:r>
              <a:rPr lang="en" sz="1100">
                <a:solidFill>
                  <a:srgbClr val="595457"/>
                </a:solidFill>
                <a:latin typeface="Google Sans"/>
                <a:ea typeface="Google Sans"/>
                <a:cs typeface="Google Sans"/>
                <a:sym typeface="Google Sans"/>
              </a:rPr>
              <a:t> - Collective-based non profit founded by a group of young Black Photographers in LA that aims to cultivate imagination through photography and economically empower Black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chemeClr val="dk1"/>
              </a:buClr>
              <a:buSzPts val="1100"/>
              <a:buFont typeface="Arial"/>
              <a:buNone/>
            </a:pPr>
            <a:r>
              <a:rPr lang="en" sz="1100">
                <a:solidFill>
                  <a:srgbClr val="595457"/>
                </a:solidFill>
                <a:latin typeface="Google Sans"/>
                <a:ea typeface="Google Sans"/>
                <a:cs typeface="Google Sans"/>
                <a:sym typeface="Google Sans"/>
              </a:rPr>
              <a:t>storytellers and image makers</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chemeClr val="dk1"/>
              </a:buClr>
              <a:buSzPts val="1100"/>
              <a:buFont typeface="Arial"/>
              <a:buNone/>
            </a:pPr>
            <a:r>
              <a:rPr b="1" lang="en" sz="1100">
                <a:solidFill>
                  <a:srgbClr val="595457"/>
                </a:solidFill>
                <a:latin typeface="Google Sans"/>
                <a:ea typeface="Google Sans"/>
                <a:cs typeface="Google Sans"/>
                <a:sym typeface="Google Sans"/>
              </a:rPr>
              <a:t>Las Fotos Project</a:t>
            </a:r>
            <a:r>
              <a:rPr lang="en" sz="1100">
                <a:solidFill>
                  <a:srgbClr val="595457"/>
                </a:solidFill>
                <a:latin typeface="Google Sans"/>
                <a:ea typeface="Google Sans"/>
                <a:cs typeface="Google Sans"/>
                <a:sym typeface="Google Sans"/>
              </a:rPr>
              <a:t> - Mission is to elevate the voices of girls &amp; gender-expansive youth from communities of color through photography and mentoring, empowering them to channel their creativity for the benefit of themselves, their community, and future careers.</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chemeClr val="dk1"/>
              </a:buClr>
              <a:buSzPts val="1100"/>
              <a:buFont typeface="Arial"/>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p:txBody>
      </p:sp>
      <p:pic>
        <p:nvPicPr>
          <p:cNvPr id="623" name="Google Shape;623;p57"/>
          <p:cNvPicPr preferRelativeResize="0"/>
          <p:nvPr>
            <p:ph idx="3" type="pic"/>
          </p:nvPr>
        </p:nvPicPr>
        <p:blipFill rotWithShape="1">
          <a:blip r:embed="rId6">
            <a:alphaModFix/>
          </a:blip>
          <a:srcRect b="0" l="278" r="268" t="0"/>
          <a:stretch/>
        </p:blipFill>
        <p:spPr>
          <a:xfrm>
            <a:off x="6458003" y="1761735"/>
            <a:ext cx="1032300" cy="1038000"/>
          </a:xfrm>
          <a:prstGeom prst="ellipse">
            <a:avLst/>
          </a:prstGeom>
          <a:noFill/>
          <a:ln>
            <a:noFill/>
          </a:ln>
        </p:spPr>
      </p:pic>
      <p:sp>
        <p:nvSpPr>
          <p:cNvPr id="624" name="Google Shape;624;p57"/>
          <p:cNvSpPr txBox="1"/>
          <p:nvPr/>
        </p:nvSpPr>
        <p:spPr>
          <a:xfrm>
            <a:off x="6232250" y="2853360"/>
            <a:ext cx="14838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u="sng">
                <a:solidFill>
                  <a:schemeClr val="hlink"/>
                </a:solidFill>
                <a:latin typeface="Montserrat"/>
                <a:ea typeface="Montserrat"/>
                <a:cs typeface="Montserrat"/>
                <a:sym typeface="Montserrat"/>
                <a:hlinkClick r:id="rId7"/>
              </a:rPr>
              <a:t>Black Image Center</a:t>
            </a:r>
            <a:endParaRPr sz="800">
              <a:latin typeface="Montserrat"/>
              <a:ea typeface="Montserrat"/>
              <a:cs typeface="Montserrat"/>
              <a:sym typeface="Montserrat"/>
            </a:endParaRPr>
          </a:p>
        </p:txBody>
      </p:sp>
      <p:pic>
        <p:nvPicPr>
          <p:cNvPr id="625" name="Google Shape;625;p57"/>
          <p:cNvPicPr preferRelativeResize="0"/>
          <p:nvPr>
            <p:ph idx="4" type="pic"/>
          </p:nvPr>
        </p:nvPicPr>
        <p:blipFill rotWithShape="1">
          <a:blip r:embed="rId8">
            <a:alphaModFix/>
          </a:blip>
          <a:srcRect b="-3759" l="0" r="0" t="10003"/>
          <a:stretch/>
        </p:blipFill>
        <p:spPr>
          <a:xfrm>
            <a:off x="6458000" y="3463899"/>
            <a:ext cx="1032300" cy="1038000"/>
          </a:xfrm>
          <a:prstGeom prst="ellipse">
            <a:avLst/>
          </a:prstGeom>
          <a:noFill/>
          <a:ln>
            <a:noFill/>
          </a:ln>
        </p:spPr>
      </p:pic>
      <p:sp>
        <p:nvSpPr>
          <p:cNvPr id="626" name="Google Shape;626;p57"/>
          <p:cNvSpPr txBox="1"/>
          <p:nvPr/>
        </p:nvSpPr>
        <p:spPr>
          <a:xfrm>
            <a:off x="6232250" y="4555535"/>
            <a:ext cx="1483800" cy="47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u="sng">
                <a:solidFill>
                  <a:schemeClr val="hlink"/>
                </a:solidFill>
                <a:latin typeface="Montserrat"/>
                <a:ea typeface="Montserrat"/>
                <a:cs typeface="Montserrat"/>
                <a:sym typeface="Montserrat"/>
                <a:hlinkClick r:id="rId9"/>
              </a:rPr>
              <a:t>Las Fotos Project</a:t>
            </a:r>
            <a:endParaRPr sz="800">
              <a:latin typeface="Montserrat"/>
              <a:ea typeface="Montserrat"/>
              <a:cs typeface="Montserrat"/>
              <a:sym typeface="Montserra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30" name="Shape 630"/>
        <p:cNvGrpSpPr/>
        <p:nvPr/>
      </p:nvGrpSpPr>
      <p:grpSpPr>
        <a:xfrm>
          <a:off x="0" y="0"/>
          <a:ext cx="0" cy="0"/>
          <a:chOff x="0" y="0"/>
          <a:chExt cx="0" cy="0"/>
        </a:xfrm>
      </p:grpSpPr>
      <p:sp>
        <p:nvSpPr>
          <p:cNvPr id="631" name="Google Shape;631;p58"/>
          <p:cNvSpPr txBox="1"/>
          <p:nvPr/>
        </p:nvSpPr>
        <p:spPr>
          <a:xfrm>
            <a:off x="667900" y="1401900"/>
            <a:ext cx="74682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Products</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i="1" lang="en" sz="3600">
                <a:solidFill>
                  <a:srgbClr val="434343"/>
                </a:solidFill>
                <a:latin typeface="Google Sans"/>
                <a:ea typeface="Google Sans"/>
                <a:cs typeface="Google Sans"/>
                <a:sym typeface="Google Sans"/>
              </a:rPr>
              <a:t>Google’s Work on Image Equity</a:t>
            </a:r>
            <a:endParaRPr i="1" sz="3600">
              <a:solidFill>
                <a:srgbClr val="434343"/>
              </a:solidFill>
              <a:latin typeface="Google Sans"/>
              <a:ea typeface="Google Sans"/>
              <a:cs typeface="Google Sans"/>
              <a:sym typeface="Google Sans"/>
            </a:endParaRPr>
          </a:p>
        </p:txBody>
      </p:sp>
      <p:pic>
        <p:nvPicPr>
          <p:cNvPr id="632" name="Google Shape;632;p58"/>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633" name="Google Shape;633;p58"/>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grpSp>
        <p:nvGrpSpPr>
          <p:cNvPr id="638" name="Google Shape;638;p59"/>
          <p:cNvGrpSpPr/>
          <p:nvPr/>
        </p:nvGrpSpPr>
        <p:grpSpPr>
          <a:xfrm>
            <a:off x="-11800" y="5069575"/>
            <a:ext cx="9155927" cy="90600"/>
            <a:chOff x="-11800" y="5069575"/>
            <a:chExt cx="9155927" cy="90600"/>
          </a:xfrm>
        </p:grpSpPr>
        <p:sp>
          <p:nvSpPr>
            <p:cNvPr id="639" name="Google Shape;639;p59"/>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9"/>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9"/>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 name="Google Shape;643;p59"/>
          <p:cNvSpPr txBox="1"/>
          <p:nvPr/>
        </p:nvSpPr>
        <p:spPr>
          <a:xfrm>
            <a:off x="473225" y="694250"/>
            <a:ext cx="3514800" cy="6774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Product Highlights</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None/>
            </a:pPr>
            <a:r>
              <a:rPr i="1" lang="en" sz="1800">
                <a:solidFill>
                  <a:srgbClr val="434343"/>
                </a:solidFill>
                <a:latin typeface="Google Sans"/>
                <a:ea typeface="Google Sans"/>
                <a:cs typeface="Google Sans"/>
                <a:sym typeface="Google Sans"/>
              </a:rPr>
              <a:t>Image Equity at Google</a:t>
            </a:r>
            <a:endParaRPr i="1" sz="1000">
              <a:solidFill>
                <a:srgbClr val="595457"/>
              </a:solidFill>
              <a:latin typeface="Google Sans"/>
              <a:ea typeface="Google Sans"/>
              <a:cs typeface="Google Sans"/>
              <a:sym typeface="Google Sans"/>
            </a:endParaRPr>
          </a:p>
        </p:txBody>
      </p:sp>
      <p:sp>
        <p:nvSpPr>
          <p:cNvPr id="644" name="Google Shape;644;p59"/>
          <p:cNvSpPr/>
          <p:nvPr/>
        </p:nvSpPr>
        <p:spPr>
          <a:xfrm>
            <a:off x="473225" y="1573975"/>
            <a:ext cx="3449100" cy="26247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Clr>
                <a:srgbClr val="595457"/>
              </a:buClr>
              <a:buSzPts val="300"/>
              <a:buFont typeface="Montserrat Light"/>
              <a:buNone/>
            </a:pPr>
            <a:r>
              <a:rPr lang="en" sz="1100">
                <a:solidFill>
                  <a:srgbClr val="595457"/>
                </a:solidFill>
                <a:latin typeface="Google Sans"/>
                <a:ea typeface="Google Sans"/>
                <a:cs typeface="Google Sans"/>
                <a:sym typeface="Google Sans"/>
              </a:rPr>
              <a:t>Three digital screens placed throughout the event will describe our specific product </a:t>
            </a:r>
            <a:r>
              <a:rPr lang="en" sz="1100">
                <a:solidFill>
                  <a:srgbClr val="595457"/>
                </a:solidFill>
                <a:latin typeface="Google Sans"/>
                <a:ea typeface="Google Sans"/>
                <a:cs typeface="Google Sans"/>
                <a:sym typeface="Google Sans"/>
              </a:rPr>
              <a:t>efforts</a:t>
            </a:r>
            <a:r>
              <a:rPr lang="en" sz="1100">
                <a:solidFill>
                  <a:srgbClr val="595457"/>
                </a:solidFill>
                <a:latin typeface="Google Sans"/>
                <a:ea typeface="Google Sans"/>
                <a:cs typeface="Google Sans"/>
                <a:sym typeface="Google Sans"/>
              </a:rPr>
              <a:t> behind </a:t>
            </a:r>
            <a:r>
              <a:rPr b="1" lang="en" sz="1100">
                <a:solidFill>
                  <a:srgbClr val="595457"/>
                </a:solidFill>
                <a:latin typeface="Google Sans"/>
                <a:ea typeface="Google Sans"/>
                <a:cs typeface="Google Sans"/>
                <a:sym typeface="Google Sans"/>
              </a:rPr>
              <a:t>Real Tone on Google Pixel 6</a:t>
            </a:r>
            <a:r>
              <a:rPr lang="en" sz="1100">
                <a:solidFill>
                  <a:srgbClr val="595457"/>
                </a:solidFill>
                <a:latin typeface="Google Sans"/>
                <a:ea typeface="Google Sans"/>
                <a:cs typeface="Google Sans"/>
                <a:sym typeface="Google Sans"/>
              </a:rPr>
              <a:t>, </a:t>
            </a:r>
            <a:r>
              <a:rPr b="1" lang="en" sz="1100">
                <a:solidFill>
                  <a:srgbClr val="595457"/>
                </a:solidFill>
                <a:latin typeface="Google Sans"/>
                <a:ea typeface="Google Sans"/>
                <a:cs typeface="Google Sans"/>
                <a:sym typeface="Google Sans"/>
              </a:rPr>
              <a:t>Real Tone in Google Photos Auto-Enhance</a:t>
            </a:r>
            <a:r>
              <a:rPr lang="en" sz="1100">
                <a:solidFill>
                  <a:srgbClr val="595457"/>
                </a:solidFill>
                <a:latin typeface="Google Sans"/>
                <a:ea typeface="Google Sans"/>
                <a:cs typeface="Google Sans"/>
                <a:sym typeface="Google Sans"/>
              </a:rPr>
              <a:t> and </a:t>
            </a:r>
            <a:r>
              <a:rPr b="1" lang="en" sz="1100">
                <a:solidFill>
                  <a:srgbClr val="595457"/>
                </a:solidFill>
                <a:latin typeface="Google Sans"/>
                <a:ea typeface="Google Sans"/>
                <a:cs typeface="Google Sans"/>
                <a:sym typeface="Google Sans"/>
              </a:rPr>
              <a:t>Light Adjustment in Google Meet</a:t>
            </a:r>
            <a:r>
              <a:rPr lang="en" sz="1100">
                <a:solidFill>
                  <a:srgbClr val="595457"/>
                </a:solidFill>
                <a:latin typeface="Google Sans"/>
                <a:ea typeface="Google Sans"/>
                <a:cs typeface="Google Sans"/>
                <a:sym typeface="Google Sans"/>
              </a:rPr>
              <a:t>.</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rPr lang="en" sz="1100">
                <a:solidFill>
                  <a:srgbClr val="595457"/>
                </a:solidFill>
                <a:latin typeface="Google Sans"/>
                <a:ea typeface="Google Sans"/>
                <a:cs typeface="Google Sans"/>
                <a:sym typeface="Google Sans"/>
              </a:rPr>
              <a:t>These screens will play on loop without audio, showing examples of improved results, as well as background on our approaches to making these advances (e.g. expert partnerships, dogfooding, etc.).</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rPr lang="en" sz="1100">
                <a:solidFill>
                  <a:srgbClr val="595457"/>
                </a:solidFill>
                <a:latin typeface="Google Sans"/>
                <a:ea typeface="Google Sans"/>
                <a:cs typeface="Google Sans"/>
                <a:sym typeface="Google Sans"/>
              </a:rPr>
              <a:t>See briefe </a:t>
            </a:r>
            <a:r>
              <a:rPr b="1" lang="en" sz="1100" u="sng">
                <a:solidFill>
                  <a:schemeClr val="hlink"/>
                </a:solidFill>
                <a:latin typeface="Google Sans"/>
                <a:ea typeface="Google Sans"/>
                <a:cs typeface="Google Sans"/>
                <a:sym typeface="Google Sans"/>
                <a:hlinkClick r:id="rId3"/>
              </a:rPr>
              <a:t>here</a:t>
            </a:r>
            <a:r>
              <a:rPr lang="en" sz="1100">
                <a:solidFill>
                  <a:srgbClr val="595457"/>
                </a:solidFill>
                <a:latin typeface="Google Sans"/>
                <a:ea typeface="Google Sans"/>
                <a:cs typeface="Google Sans"/>
                <a:sym typeface="Google Sans"/>
              </a:rPr>
              <a:t>.</a:t>
            </a:r>
            <a:endParaRPr sz="1100">
              <a:solidFill>
                <a:srgbClr val="595457"/>
              </a:solidFill>
              <a:latin typeface="Google Sans"/>
              <a:ea typeface="Google Sans"/>
              <a:cs typeface="Google Sans"/>
              <a:sym typeface="Google Sans"/>
            </a:endParaRPr>
          </a:p>
        </p:txBody>
      </p:sp>
      <p:pic>
        <p:nvPicPr>
          <p:cNvPr id="645" name="Google Shape;645;p59"/>
          <p:cNvPicPr preferRelativeResize="0"/>
          <p:nvPr/>
        </p:nvPicPr>
        <p:blipFill rotWithShape="1">
          <a:blip r:embed="rId4">
            <a:alphaModFix/>
          </a:blip>
          <a:srcRect b="0" l="0" r="0" t="9673"/>
          <a:stretch/>
        </p:blipFill>
        <p:spPr>
          <a:xfrm>
            <a:off x="5704075" y="123975"/>
            <a:ext cx="2673326" cy="1509216"/>
          </a:xfrm>
          <a:prstGeom prst="rect">
            <a:avLst/>
          </a:prstGeom>
          <a:noFill/>
          <a:ln cap="flat" cmpd="sng" w="28575">
            <a:solidFill>
              <a:srgbClr val="F3F3F3"/>
            </a:solidFill>
            <a:prstDash val="solid"/>
            <a:round/>
            <a:headEnd len="sm" w="sm" type="none"/>
            <a:tailEnd len="sm" w="sm" type="none"/>
          </a:ln>
        </p:spPr>
      </p:pic>
      <p:pic>
        <p:nvPicPr>
          <p:cNvPr id="646" name="Google Shape;646;p59"/>
          <p:cNvPicPr preferRelativeResize="0"/>
          <p:nvPr/>
        </p:nvPicPr>
        <p:blipFill rotWithShape="1">
          <a:blip r:embed="rId5">
            <a:alphaModFix/>
          </a:blip>
          <a:srcRect b="0" l="0" r="0" t="9869"/>
          <a:stretch/>
        </p:blipFill>
        <p:spPr>
          <a:xfrm>
            <a:off x="5704075" y="1766940"/>
            <a:ext cx="2673326" cy="1505965"/>
          </a:xfrm>
          <a:prstGeom prst="rect">
            <a:avLst/>
          </a:prstGeom>
          <a:noFill/>
          <a:ln cap="flat" cmpd="sng" w="28575">
            <a:solidFill>
              <a:srgbClr val="F3F3F3"/>
            </a:solidFill>
            <a:prstDash val="solid"/>
            <a:round/>
            <a:headEnd len="sm" w="sm" type="none"/>
            <a:tailEnd len="sm" w="sm" type="none"/>
          </a:ln>
        </p:spPr>
      </p:pic>
      <p:pic>
        <p:nvPicPr>
          <p:cNvPr id="647" name="Google Shape;647;p59"/>
          <p:cNvPicPr preferRelativeResize="0"/>
          <p:nvPr/>
        </p:nvPicPr>
        <p:blipFill>
          <a:blip r:embed="rId6">
            <a:alphaModFix/>
          </a:blip>
          <a:stretch>
            <a:fillRect/>
          </a:stretch>
        </p:blipFill>
        <p:spPr>
          <a:xfrm>
            <a:off x="5704075" y="3406682"/>
            <a:ext cx="2673323" cy="1503743"/>
          </a:xfrm>
          <a:prstGeom prst="rect">
            <a:avLst/>
          </a:prstGeom>
          <a:noFill/>
          <a:ln cap="flat" cmpd="sng" w="28575">
            <a:solidFill>
              <a:srgbClr val="F3F3F3"/>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4"/>
          <p:cNvSpPr/>
          <p:nvPr/>
        </p:nvSpPr>
        <p:spPr>
          <a:xfrm>
            <a:off x="952500" y="1321075"/>
            <a:ext cx="7460700" cy="36786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None/>
            </a:pPr>
            <a:r>
              <a:rPr b="1" lang="en" sz="1100">
                <a:solidFill>
                  <a:schemeClr val="dk1"/>
                </a:solidFill>
                <a:latin typeface="Google Sans"/>
                <a:ea typeface="Google Sans"/>
                <a:cs typeface="Google Sans"/>
                <a:sym typeface="Google Sans"/>
              </a:rPr>
              <a:t>WHAT</a:t>
            </a:r>
            <a:endParaRPr sz="11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Clr>
                <a:schemeClr val="dk1"/>
              </a:buClr>
              <a:buSzPts val="1100"/>
              <a:buFont typeface="Arial"/>
              <a:buNone/>
            </a:pPr>
            <a:r>
              <a:rPr lang="en" sz="1100">
                <a:solidFill>
                  <a:schemeClr val="dk1"/>
                </a:solidFill>
                <a:highlight>
                  <a:srgbClr val="FFFFFF"/>
                </a:highlight>
                <a:latin typeface="Google Sans"/>
                <a:ea typeface="Google Sans"/>
                <a:cs typeface="Google Sans"/>
                <a:sym typeface="Google Sans"/>
              </a:rPr>
              <a:t>A private gathering featuring an immersive set of experiences and conversations that reflect on the past, present, and future states of representation in imagery, and how Google is working to deliver a more fair product experience.</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b="1" lang="en" sz="1100">
                <a:solidFill>
                  <a:schemeClr val="dk1"/>
                </a:solidFill>
                <a:latin typeface="Google Sans"/>
                <a:ea typeface="Google Sans"/>
                <a:cs typeface="Google Sans"/>
                <a:sym typeface="Google Sans"/>
              </a:rPr>
              <a:t>WHY</a:t>
            </a:r>
            <a:endParaRPr sz="11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(1) To build trust with cultural leaders from the communities our Image Equity efforts aim to serve, and whom our typical O&amp;O channels have not reached, and;</a:t>
            </a:r>
            <a:endParaRPr sz="1100">
              <a:solidFill>
                <a:schemeClr val="dk1"/>
              </a:solidFill>
              <a:latin typeface="Google Sans"/>
              <a:ea typeface="Google Sans"/>
              <a:cs typeface="Google Sans"/>
              <a:sym typeface="Google Sans"/>
            </a:endParaRPr>
          </a:p>
          <a:p>
            <a:pPr indent="0" lvl="0" marL="0" rtl="0" algn="l">
              <a:lnSpc>
                <a:spcPct val="115000"/>
              </a:lnSpc>
              <a:spcBef>
                <a:spcPts val="0"/>
              </a:spcBef>
              <a:spcAft>
                <a:spcPts val="0"/>
              </a:spcAft>
              <a:buNone/>
            </a:pPr>
            <a:r>
              <a:rPr lang="en" sz="1100">
                <a:solidFill>
                  <a:schemeClr val="dk1"/>
                </a:solidFill>
                <a:latin typeface="Google Sans"/>
                <a:ea typeface="Google Sans"/>
                <a:cs typeface="Google Sans"/>
                <a:sym typeface="Google Sans"/>
              </a:rPr>
              <a:t>(2) To give them hands-on experience with Real Tone™ on Pixel</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b="1" lang="en" sz="1100">
                <a:solidFill>
                  <a:schemeClr val="dk1"/>
                </a:solidFill>
                <a:latin typeface="Google Sans"/>
                <a:ea typeface="Google Sans"/>
                <a:cs typeface="Google Sans"/>
                <a:sym typeface="Google Sans"/>
              </a:rPr>
              <a:t>WHERE + WHEN</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b="1" lang="en" sz="1100">
                <a:solidFill>
                  <a:schemeClr val="dk1"/>
                </a:solidFill>
                <a:latin typeface="Google Sans"/>
                <a:ea typeface="Google Sans"/>
                <a:cs typeface="Google Sans"/>
                <a:sym typeface="Google Sans"/>
              </a:rPr>
              <a:t>SoLa Beehive</a:t>
            </a:r>
            <a:r>
              <a:rPr lang="en" sz="1100">
                <a:solidFill>
                  <a:schemeClr val="dk1"/>
                </a:solidFill>
                <a:latin typeface="Google Sans"/>
                <a:ea typeface="Google Sans"/>
                <a:cs typeface="Google Sans"/>
                <a:sym typeface="Google Sans"/>
              </a:rPr>
              <a:t> (Los Angeles, CA) - </a:t>
            </a:r>
            <a:r>
              <a:rPr lang="en" sz="1100">
                <a:solidFill>
                  <a:schemeClr val="dk1"/>
                </a:solidFill>
                <a:latin typeface="Google Sans"/>
                <a:ea typeface="Google Sans"/>
                <a:cs typeface="Google Sans"/>
                <a:sym typeface="Google Sans"/>
              </a:rPr>
              <a:t>Thu 4/7 (Afternoon) and Fri 4/8</a:t>
            </a:r>
            <a:r>
              <a:rPr lang="en" sz="1100">
                <a:solidFill>
                  <a:schemeClr val="dk1"/>
                </a:solidFill>
                <a:latin typeface="Google Sans"/>
                <a:ea typeface="Google Sans"/>
                <a:cs typeface="Google Sans"/>
                <a:sym typeface="Google Sans"/>
              </a:rPr>
              <a:t> (Morning)</a:t>
            </a:r>
            <a:endParaRPr sz="1100">
              <a:solidFill>
                <a:schemeClr val="dk1"/>
              </a:solidFill>
              <a:latin typeface="Google Sans"/>
              <a:ea typeface="Google Sans"/>
              <a:cs typeface="Google Sans"/>
              <a:sym typeface="Google Sans"/>
            </a:endParaRPr>
          </a:p>
          <a:p>
            <a:pPr indent="-298450" lvl="0" marL="457200" marR="0" rtl="0" algn="l">
              <a:lnSpc>
                <a:spcPct val="100000"/>
              </a:lnSpc>
              <a:spcBef>
                <a:spcPts val="0"/>
              </a:spcBef>
              <a:spcAft>
                <a:spcPts val="0"/>
              </a:spcAft>
              <a:buClr>
                <a:schemeClr val="dk1"/>
              </a:buClr>
              <a:buSzPts val="1100"/>
              <a:buFont typeface="Google Sans"/>
              <a:buChar char="●"/>
            </a:pPr>
            <a:r>
              <a:rPr b="1" lang="en" sz="1100">
                <a:solidFill>
                  <a:schemeClr val="dk1"/>
                </a:solidFill>
                <a:latin typeface="Google Sans"/>
                <a:ea typeface="Google Sans"/>
                <a:cs typeface="Google Sans"/>
                <a:sym typeface="Google Sans"/>
              </a:rPr>
              <a:t>99 Scott</a:t>
            </a:r>
            <a:r>
              <a:rPr lang="en" sz="1100">
                <a:solidFill>
                  <a:schemeClr val="dk1"/>
                </a:solidFill>
                <a:latin typeface="Google Sans"/>
                <a:ea typeface="Google Sans"/>
                <a:cs typeface="Google Sans"/>
                <a:sym typeface="Google Sans"/>
              </a:rPr>
              <a:t> (Brooklyn, </a:t>
            </a:r>
            <a:r>
              <a:rPr lang="en" sz="1100">
                <a:solidFill>
                  <a:schemeClr val="dk1"/>
                </a:solidFill>
                <a:latin typeface="Google Sans"/>
                <a:ea typeface="Google Sans"/>
                <a:cs typeface="Google Sans"/>
                <a:sym typeface="Google Sans"/>
              </a:rPr>
              <a:t>NY) - Thu 4/28</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t/>
            </a:r>
            <a:endParaRPr b="1"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b="1" lang="en" sz="1100">
                <a:solidFill>
                  <a:schemeClr val="dk1"/>
                </a:solidFill>
                <a:latin typeface="Google Sans"/>
                <a:ea typeface="Google Sans"/>
                <a:cs typeface="Google Sans"/>
                <a:sym typeface="Google Sans"/>
              </a:rPr>
              <a:t>WHO</a:t>
            </a:r>
            <a:endParaRPr sz="1100">
              <a:solidFill>
                <a:schemeClr val="dk1"/>
              </a:solidFill>
              <a:latin typeface="Google Sans"/>
              <a:ea typeface="Google Sans"/>
              <a:cs typeface="Google Sans"/>
              <a:sym typeface="Google Sans"/>
            </a:endParaRPr>
          </a:p>
          <a:p>
            <a:pPr indent="0" lvl="0" marL="0" marR="0" rtl="0" algn="l">
              <a:lnSpc>
                <a:spcPct val="100000"/>
              </a:lnSpc>
              <a:spcBef>
                <a:spcPts val="0"/>
              </a:spcBef>
              <a:spcAft>
                <a:spcPts val="0"/>
              </a:spcAft>
              <a:buNone/>
            </a:pPr>
            <a:r>
              <a:rPr lang="en" sz="1100">
                <a:solidFill>
                  <a:schemeClr val="dk1"/>
                </a:solidFill>
                <a:latin typeface="Google Sans"/>
                <a:ea typeface="Google Sans"/>
                <a:cs typeface="Google Sans"/>
                <a:sym typeface="Google Sans"/>
              </a:rPr>
              <a:t>Our </a:t>
            </a:r>
            <a:r>
              <a:rPr b="1" lang="en" sz="1100">
                <a:solidFill>
                  <a:schemeClr val="dk1"/>
                </a:solidFill>
                <a:latin typeface="Google Sans"/>
                <a:ea typeface="Google Sans"/>
                <a:cs typeface="Google Sans"/>
                <a:sym typeface="Google Sans"/>
              </a:rPr>
              <a:t>attendees</a:t>
            </a:r>
            <a:r>
              <a:rPr lang="en" sz="1100">
                <a:solidFill>
                  <a:schemeClr val="dk1"/>
                </a:solidFill>
                <a:latin typeface="Google Sans"/>
                <a:ea typeface="Google Sans"/>
                <a:cs typeface="Google Sans"/>
                <a:sym typeface="Google Sans"/>
              </a:rPr>
              <a:t> represent a vetted mix of leaders in the creative, arts, academic and tech fields, with a focus on folks whose work is focused on addressing the broader mission of Image Equity. Our </a:t>
            </a:r>
            <a:r>
              <a:rPr b="1" lang="en" sz="1100">
                <a:solidFill>
                  <a:schemeClr val="dk1"/>
                </a:solidFill>
                <a:latin typeface="Google Sans"/>
                <a:ea typeface="Google Sans"/>
                <a:cs typeface="Google Sans"/>
                <a:sym typeface="Google Sans"/>
              </a:rPr>
              <a:t>panel speakers</a:t>
            </a:r>
            <a:r>
              <a:rPr lang="en" sz="1100">
                <a:solidFill>
                  <a:schemeClr val="dk1"/>
                </a:solidFill>
                <a:latin typeface="Google Sans"/>
                <a:ea typeface="Google Sans"/>
                <a:cs typeface="Google Sans"/>
                <a:sym typeface="Google Sans"/>
              </a:rPr>
              <a:t> are a cross-section of leaders in their fields whose work directly addresses creating a more equitable future for communities of color.</a:t>
            </a:r>
            <a:endParaRPr sz="1100">
              <a:solidFill>
                <a:schemeClr val="dk1"/>
              </a:solidFill>
              <a:latin typeface="Google Sans"/>
              <a:ea typeface="Google Sans"/>
              <a:cs typeface="Google Sans"/>
              <a:sym typeface="Google Sans"/>
            </a:endParaRPr>
          </a:p>
        </p:txBody>
      </p:sp>
      <p:sp>
        <p:nvSpPr>
          <p:cNvPr id="100" name="Google Shape;100;p24"/>
          <p:cNvSpPr/>
          <p:nvPr/>
        </p:nvSpPr>
        <p:spPr>
          <a:xfrm>
            <a:off x="952500" y="595325"/>
            <a:ext cx="2954400" cy="462300"/>
          </a:xfrm>
          <a:prstGeom prst="rect">
            <a:avLst/>
          </a:prstGeom>
          <a:noFill/>
          <a:ln>
            <a:noFill/>
          </a:ln>
        </p:spPr>
        <p:txBody>
          <a:bodyPr anchorCtr="0" anchor="t" bIns="17150" lIns="17150" spcFirstLastPara="1" rIns="17150" wrap="square" tIns="17150">
            <a:noAutofit/>
          </a:bodyPr>
          <a:lstStyle/>
          <a:p>
            <a:pPr indent="0" lvl="0" marL="0" marR="0" rtl="0" algn="l">
              <a:lnSpc>
                <a:spcPct val="80000"/>
              </a:lnSpc>
              <a:spcBef>
                <a:spcPts val="0"/>
              </a:spcBef>
              <a:spcAft>
                <a:spcPts val="0"/>
              </a:spcAft>
              <a:buClr>
                <a:srgbClr val="151314"/>
              </a:buClr>
              <a:buSzPts val="700"/>
              <a:buFont typeface="Montserrat"/>
              <a:buNone/>
            </a:pPr>
            <a:r>
              <a:rPr b="1" lang="en" sz="2700">
                <a:solidFill>
                  <a:srgbClr val="263238"/>
                </a:solidFill>
                <a:latin typeface="Google Sans"/>
                <a:ea typeface="Google Sans"/>
                <a:cs typeface="Google Sans"/>
                <a:sym typeface="Google Sans"/>
              </a:rPr>
              <a:t>Exec Summary</a:t>
            </a:r>
            <a:endParaRPr b="1" sz="2700">
              <a:solidFill>
                <a:srgbClr val="263238"/>
              </a:solidFill>
              <a:latin typeface="Google Sans"/>
              <a:ea typeface="Google Sans"/>
              <a:cs typeface="Google Sans"/>
              <a:sym typeface="Google Sans"/>
            </a:endParaRPr>
          </a:p>
        </p:txBody>
      </p:sp>
      <p:grpSp>
        <p:nvGrpSpPr>
          <p:cNvPr id="101" name="Google Shape;101;p24"/>
          <p:cNvGrpSpPr/>
          <p:nvPr/>
        </p:nvGrpSpPr>
        <p:grpSpPr>
          <a:xfrm>
            <a:off x="-11800" y="5069575"/>
            <a:ext cx="9155927" cy="90600"/>
            <a:chOff x="-11800" y="5069575"/>
            <a:chExt cx="9155927" cy="90600"/>
          </a:xfrm>
        </p:grpSpPr>
        <p:sp>
          <p:nvSpPr>
            <p:cNvPr id="102" name="Google Shape;102;p24"/>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4"/>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4"/>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4"/>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51" name="Shape 651"/>
        <p:cNvGrpSpPr/>
        <p:nvPr/>
      </p:nvGrpSpPr>
      <p:grpSpPr>
        <a:xfrm>
          <a:off x="0" y="0"/>
          <a:ext cx="0" cy="0"/>
          <a:chOff x="0" y="0"/>
          <a:chExt cx="0" cy="0"/>
        </a:xfrm>
      </p:grpSpPr>
      <p:sp>
        <p:nvSpPr>
          <p:cNvPr id="652" name="Google Shape;652;p60"/>
          <p:cNvSpPr txBox="1"/>
          <p:nvPr/>
        </p:nvSpPr>
        <p:spPr>
          <a:xfrm>
            <a:off x="667900" y="1401900"/>
            <a:ext cx="75654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Food + Beverage</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i="1" lang="en" sz="3600">
                <a:solidFill>
                  <a:srgbClr val="434343"/>
                </a:solidFill>
                <a:latin typeface="Google Sans"/>
                <a:ea typeface="Google Sans"/>
                <a:cs typeface="Google Sans"/>
                <a:sym typeface="Google Sans"/>
              </a:rPr>
              <a:t>Light bites from local vendors</a:t>
            </a:r>
            <a:endParaRPr i="1" sz="3600">
              <a:solidFill>
                <a:srgbClr val="434343"/>
              </a:solidFill>
              <a:latin typeface="Google Sans"/>
              <a:ea typeface="Google Sans"/>
              <a:cs typeface="Google Sans"/>
              <a:sym typeface="Google Sans"/>
            </a:endParaRPr>
          </a:p>
        </p:txBody>
      </p:sp>
      <p:pic>
        <p:nvPicPr>
          <p:cNvPr id="653" name="Google Shape;653;p60"/>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654" name="Google Shape;654;p60"/>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61"/>
          <p:cNvSpPr txBox="1"/>
          <p:nvPr/>
        </p:nvSpPr>
        <p:spPr>
          <a:xfrm>
            <a:off x="473225" y="892350"/>
            <a:ext cx="35424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595959"/>
                </a:solidFill>
                <a:latin typeface="Google Sans"/>
                <a:ea typeface="Google Sans"/>
                <a:cs typeface="Google Sans"/>
                <a:sym typeface="Google Sans"/>
              </a:rPr>
              <a:t>Food + Beverage</a:t>
            </a:r>
            <a:endParaRPr b="1" sz="2000">
              <a:solidFill>
                <a:srgbClr val="595959"/>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t/>
            </a:r>
            <a:endParaRPr i="1" sz="1200">
              <a:solidFill>
                <a:srgbClr val="595457"/>
              </a:solidFill>
              <a:latin typeface="Google Sans"/>
              <a:ea typeface="Google Sans"/>
              <a:cs typeface="Google Sans"/>
              <a:sym typeface="Google Sans"/>
            </a:endParaRPr>
          </a:p>
        </p:txBody>
      </p:sp>
      <p:grpSp>
        <p:nvGrpSpPr>
          <p:cNvPr id="660" name="Google Shape;660;p61"/>
          <p:cNvGrpSpPr/>
          <p:nvPr/>
        </p:nvGrpSpPr>
        <p:grpSpPr>
          <a:xfrm>
            <a:off x="-11800" y="5069575"/>
            <a:ext cx="9155927" cy="90600"/>
            <a:chOff x="-11800" y="5069575"/>
            <a:chExt cx="9155927" cy="90600"/>
          </a:xfrm>
        </p:grpSpPr>
        <p:sp>
          <p:nvSpPr>
            <p:cNvPr id="661" name="Google Shape;661;p61"/>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1"/>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1"/>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1"/>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5" name="Google Shape;665;p61"/>
          <p:cNvPicPr preferRelativeResize="0"/>
          <p:nvPr/>
        </p:nvPicPr>
        <p:blipFill>
          <a:blip r:embed="rId3">
            <a:alphaModFix/>
          </a:blip>
          <a:stretch>
            <a:fillRect/>
          </a:stretch>
        </p:blipFill>
        <p:spPr>
          <a:xfrm>
            <a:off x="6735925" y="735800"/>
            <a:ext cx="1934850" cy="2217101"/>
          </a:xfrm>
          <a:prstGeom prst="rect">
            <a:avLst/>
          </a:prstGeom>
          <a:noFill/>
          <a:ln cap="flat" cmpd="sng" w="28575">
            <a:solidFill>
              <a:srgbClr val="FFFFFF"/>
            </a:solidFill>
            <a:prstDash val="solid"/>
            <a:round/>
            <a:headEnd len="sm" w="sm" type="none"/>
            <a:tailEnd len="sm" w="sm" type="none"/>
          </a:ln>
        </p:spPr>
      </p:pic>
      <p:pic>
        <p:nvPicPr>
          <p:cNvPr id="666" name="Google Shape;666;p61"/>
          <p:cNvPicPr preferRelativeResize="0"/>
          <p:nvPr/>
        </p:nvPicPr>
        <p:blipFill rotWithShape="1">
          <a:blip r:embed="rId4">
            <a:alphaModFix/>
          </a:blip>
          <a:srcRect b="0" l="2285" r="2873" t="1254"/>
          <a:stretch/>
        </p:blipFill>
        <p:spPr>
          <a:xfrm>
            <a:off x="473225" y="1477350"/>
            <a:ext cx="2058050" cy="2858517"/>
          </a:xfrm>
          <a:prstGeom prst="rect">
            <a:avLst/>
          </a:prstGeom>
          <a:noFill/>
          <a:ln cap="flat" cmpd="sng" w="28575">
            <a:solidFill>
              <a:srgbClr val="FFFFFF"/>
            </a:solidFill>
            <a:prstDash val="solid"/>
            <a:round/>
            <a:headEnd len="sm" w="sm" type="none"/>
            <a:tailEnd len="sm" w="sm" type="none"/>
          </a:ln>
        </p:spPr>
      </p:pic>
      <p:sp>
        <p:nvSpPr>
          <p:cNvPr id="667" name="Google Shape;667;p61"/>
          <p:cNvSpPr txBox="1"/>
          <p:nvPr/>
        </p:nvSpPr>
        <p:spPr>
          <a:xfrm>
            <a:off x="2778088" y="2523000"/>
            <a:ext cx="3711000" cy="19272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i="1" lang="en" sz="800">
                <a:solidFill>
                  <a:schemeClr val="dk1"/>
                </a:solidFill>
                <a:latin typeface="Google Sans"/>
                <a:ea typeface="Google Sans"/>
                <a:cs typeface="Google Sans"/>
                <a:sym typeface="Google Sans"/>
              </a:rPr>
              <a:t>Flavors From Afar, is a proud Black-owned, largely woman-operated, social enterprise with a mission to employ former refugees and asylum seekers. Most known for our rotating international cuisines - we also provide on-the-job training for our refugee/asylum seeker staff and provide a 5% profit share with our rotating Chef participants.  So far, we've partnered with chefs from Afghanistan, Egypt, Guatemala, Haiti, Kenya, Palestine, Somalia, and more!  </a:t>
            </a:r>
            <a:endParaRPr i="1" sz="800">
              <a:solidFill>
                <a:schemeClr val="dk1"/>
              </a:solidFill>
              <a:latin typeface="Google Sans"/>
              <a:ea typeface="Google Sans"/>
              <a:cs typeface="Google Sans"/>
              <a:sym typeface="Google Sans"/>
            </a:endParaRPr>
          </a:p>
          <a:p>
            <a:pPr indent="0" lvl="0" marL="0" rtl="0" algn="just">
              <a:lnSpc>
                <a:spcPct val="115000"/>
              </a:lnSpc>
              <a:spcBef>
                <a:spcPts val="0"/>
              </a:spcBef>
              <a:spcAft>
                <a:spcPts val="0"/>
              </a:spcAft>
              <a:buNone/>
            </a:pPr>
            <a:r>
              <a:t/>
            </a:r>
            <a:endParaRPr i="1" sz="800">
              <a:solidFill>
                <a:schemeClr val="dk1"/>
              </a:solidFill>
              <a:latin typeface="Google Sans"/>
              <a:ea typeface="Google Sans"/>
              <a:cs typeface="Google Sans"/>
              <a:sym typeface="Google Sans"/>
            </a:endParaRPr>
          </a:p>
          <a:p>
            <a:pPr indent="0" lvl="0" marL="0" rtl="0" algn="just">
              <a:spcBef>
                <a:spcPts val="0"/>
              </a:spcBef>
              <a:spcAft>
                <a:spcPts val="0"/>
              </a:spcAft>
              <a:buNone/>
            </a:pPr>
            <a:r>
              <a:rPr i="1" lang="en" sz="800">
                <a:solidFill>
                  <a:schemeClr val="dk1"/>
                </a:solidFill>
                <a:latin typeface="Google Sans"/>
                <a:ea typeface="Google Sans"/>
                <a:cs typeface="Google Sans"/>
                <a:sym typeface="Google Sans"/>
              </a:rPr>
              <a:t>Flavors’ proceeds offer a form of sustainability for our non-profit partner, The Tiyya Foundation, and help further Tiyya’s mission to provide long-lasting and sustainable assistance to families of refugees, immigrants, and displaced indigenous communities. Tiyya serves approximately 150 families, which includes over 600 individuals, 400 of which are children.  Learn more about Tiyya</a:t>
            </a:r>
            <a:r>
              <a:rPr i="1" lang="en" sz="800">
                <a:solidFill>
                  <a:schemeClr val="dk1"/>
                </a:solidFill>
                <a:uFill>
                  <a:noFill/>
                </a:uFill>
                <a:latin typeface="Google Sans"/>
                <a:ea typeface="Google Sans"/>
                <a:cs typeface="Google Sans"/>
                <a:sym typeface="Google Sans"/>
                <a:hlinkClick r:id="rId5">
                  <a:extLst>
                    <a:ext uri="{A12FA001-AC4F-418D-AE19-62706E023703}">
                      <ahyp:hlinkClr val="tx"/>
                    </a:ext>
                  </a:extLst>
                </a:hlinkClick>
              </a:rPr>
              <a:t> </a:t>
            </a:r>
            <a:r>
              <a:rPr i="1" lang="en" sz="800" u="sng">
                <a:solidFill>
                  <a:schemeClr val="dk1"/>
                </a:solidFill>
                <a:latin typeface="Google Sans"/>
                <a:ea typeface="Google Sans"/>
                <a:cs typeface="Google Sans"/>
                <a:sym typeface="Google Sans"/>
                <a:hlinkClick r:id="rId6">
                  <a:extLst>
                    <a:ext uri="{A12FA001-AC4F-418D-AE19-62706E023703}">
                      <ahyp:hlinkClr val="tx"/>
                    </a:ext>
                  </a:extLst>
                </a:hlinkClick>
              </a:rPr>
              <a:t>here</a:t>
            </a:r>
            <a:r>
              <a:rPr i="1" lang="en" sz="800">
                <a:solidFill>
                  <a:schemeClr val="dk1"/>
                </a:solidFill>
                <a:latin typeface="Google Sans"/>
                <a:ea typeface="Google Sans"/>
                <a:cs typeface="Google Sans"/>
                <a:sym typeface="Google Sans"/>
              </a:rPr>
              <a:t>.</a:t>
            </a:r>
            <a:endParaRPr sz="800">
              <a:solidFill>
                <a:schemeClr val="dk1"/>
              </a:solidFill>
              <a:latin typeface="Google Sans"/>
              <a:ea typeface="Google Sans"/>
              <a:cs typeface="Google Sans"/>
              <a:sym typeface="Google Sans"/>
            </a:endParaRPr>
          </a:p>
        </p:txBody>
      </p:sp>
      <p:sp>
        <p:nvSpPr>
          <p:cNvPr id="668" name="Google Shape;668;p61"/>
          <p:cNvSpPr txBox="1"/>
          <p:nvPr/>
        </p:nvSpPr>
        <p:spPr>
          <a:xfrm>
            <a:off x="2778100" y="1117375"/>
            <a:ext cx="2756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Google Sans"/>
                <a:ea typeface="Google Sans"/>
                <a:cs typeface="Google Sans"/>
                <a:sym typeface="Google Sans"/>
              </a:rPr>
              <a:t>FLAVORS </a:t>
            </a:r>
            <a:endParaRPr b="1" sz="2500">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2500">
                <a:solidFill>
                  <a:schemeClr val="dk1"/>
                </a:solidFill>
                <a:latin typeface="Google Sans"/>
                <a:ea typeface="Google Sans"/>
                <a:cs typeface="Google Sans"/>
                <a:sym typeface="Google Sans"/>
              </a:rPr>
              <a:t>FROM AFAR</a:t>
            </a:r>
            <a:endParaRPr b="1" sz="2500">
              <a:solidFill>
                <a:schemeClr val="dk1"/>
              </a:solidFill>
              <a:latin typeface="Google Sans"/>
              <a:ea typeface="Google Sans"/>
              <a:cs typeface="Google Sans"/>
              <a:sym typeface="Google Sans"/>
            </a:endParaRPr>
          </a:p>
        </p:txBody>
      </p:sp>
      <p:sp>
        <p:nvSpPr>
          <p:cNvPr id="669" name="Google Shape;669;p61"/>
          <p:cNvSpPr txBox="1"/>
          <p:nvPr/>
        </p:nvSpPr>
        <p:spPr>
          <a:xfrm>
            <a:off x="2778100" y="1917563"/>
            <a:ext cx="200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LOS ANGELES, CA</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rPr i="1" lang="en" sz="1200">
                <a:solidFill>
                  <a:schemeClr val="dk1"/>
                </a:solidFill>
                <a:latin typeface="Google Sans"/>
                <a:ea typeface="Google Sans"/>
                <a:cs typeface="Google Sans"/>
                <a:sym typeface="Google Sans"/>
              </a:rPr>
              <a:t>Service: Passed Apps (4/7)</a:t>
            </a:r>
            <a:endParaRPr i="1" sz="1200">
              <a:solidFill>
                <a:schemeClr val="dk1"/>
              </a:solidFill>
              <a:latin typeface="Google Sans"/>
              <a:ea typeface="Google Sans"/>
              <a:cs typeface="Google Sans"/>
              <a:sym typeface="Google Sans"/>
            </a:endParaRPr>
          </a:p>
        </p:txBody>
      </p:sp>
      <p:sp>
        <p:nvSpPr>
          <p:cNvPr id="670" name="Google Shape;670;p61"/>
          <p:cNvSpPr txBox="1"/>
          <p:nvPr/>
        </p:nvSpPr>
        <p:spPr>
          <a:xfrm>
            <a:off x="6639375" y="2952900"/>
            <a:ext cx="239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Google Sans"/>
                <a:ea typeface="Google Sans"/>
                <a:cs typeface="Google Sans"/>
                <a:sym typeface="Google Sans"/>
              </a:rPr>
              <a:t>HIGHLIGHTED MENU ITEMS</a:t>
            </a:r>
            <a:endParaRPr b="1" sz="1200">
              <a:solidFill>
                <a:schemeClr val="dk1"/>
              </a:solidFill>
              <a:latin typeface="Google Sans"/>
              <a:ea typeface="Google Sans"/>
              <a:cs typeface="Google Sans"/>
              <a:sym typeface="Google Sans"/>
            </a:endParaRPr>
          </a:p>
        </p:txBody>
      </p:sp>
      <p:sp>
        <p:nvSpPr>
          <p:cNvPr id="671" name="Google Shape;671;p61"/>
          <p:cNvSpPr txBox="1"/>
          <p:nvPr/>
        </p:nvSpPr>
        <p:spPr>
          <a:xfrm>
            <a:off x="6645300" y="3256650"/>
            <a:ext cx="2529300" cy="16008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chemeClr val="dk1"/>
              </a:buClr>
              <a:buSzPts val="1100"/>
              <a:buFont typeface="Google Sans"/>
              <a:buChar char="●"/>
            </a:pPr>
            <a:r>
              <a:rPr lang="en" sz="900">
                <a:solidFill>
                  <a:schemeClr val="dk1"/>
                </a:solidFill>
                <a:latin typeface="Google Sans"/>
                <a:ea typeface="Google Sans"/>
                <a:cs typeface="Google Sans"/>
                <a:sym typeface="Google Sans"/>
              </a:rPr>
              <a:t>Somali Chicken Pinwheels</a:t>
            </a:r>
            <a:endParaRPr sz="900">
              <a:solidFill>
                <a:schemeClr val="dk1"/>
              </a:solidFill>
              <a:latin typeface="Google Sans"/>
              <a:ea typeface="Google Sans"/>
              <a:cs typeface="Google Sans"/>
              <a:sym typeface="Google Sans"/>
            </a:endParaRPr>
          </a:p>
          <a:p>
            <a:pPr indent="-285750" lvl="0" marL="457200" rtl="0" algn="l">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Egyptian Lamb Meatballs</a:t>
            </a:r>
            <a:endParaRPr sz="900">
              <a:solidFill>
                <a:schemeClr val="dk1"/>
              </a:solidFill>
              <a:latin typeface="Google Sans"/>
              <a:ea typeface="Google Sans"/>
              <a:cs typeface="Google Sans"/>
              <a:sym typeface="Google Sans"/>
            </a:endParaRPr>
          </a:p>
          <a:p>
            <a:pPr indent="-285750" lvl="0" marL="457200" rtl="0" algn="l">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Palestinian Salad Cups</a:t>
            </a:r>
            <a:endParaRPr sz="900">
              <a:solidFill>
                <a:schemeClr val="dk1"/>
              </a:solidFill>
              <a:latin typeface="Google Sans"/>
              <a:ea typeface="Google Sans"/>
              <a:cs typeface="Google Sans"/>
              <a:sym typeface="Google Sans"/>
            </a:endParaRPr>
          </a:p>
          <a:p>
            <a:pPr indent="-285750" lvl="0" marL="457200" rtl="0" algn="l">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Eritrean Fried Lentil Patties</a:t>
            </a:r>
            <a:endParaRPr sz="900">
              <a:solidFill>
                <a:schemeClr val="dk1"/>
              </a:solidFill>
              <a:latin typeface="Google Sans"/>
              <a:ea typeface="Google Sans"/>
              <a:cs typeface="Google Sans"/>
              <a:sym typeface="Google Sans"/>
            </a:endParaRPr>
          </a:p>
          <a:p>
            <a:pPr indent="-285750" lvl="0" marL="457200" rtl="0" algn="l">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Guatemalan Mini Ceviche Tostada</a:t>
            </a:r>
            <a:endParaRPr sz="9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900">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900">
                <a:solidFill>
                  <a:schemeClr val="dk1"/>
                </a:solidFill>
                <a:latin typeface="Google Sans"/>
                <a:ea typeface="Google Sans"/>
                <a:cs typeface="Google Sans"/>
                <a:sym typeface="Google Sans"/>
              </a:rPr>
              <a:t>Non-Alcoholic Beverage Options:</a:t>
            </a:r>
            <a:endParaRPr b="1" sz="900">
              <a:solidFill>
                <a:schemeClr val="dk1"/>
              </a:solidFill>
              <a:latin typeface="Google Sans"/>
              <a:ea typeface="Google Sans"/>
              <a:cs typeface="Google Sans"/>
              <a:sym typeface="Google Sans"/>
            </a:endParaRPr>
          </a:p>
          <a:p>
            <a:pPr indent="-285750" lvl="0" marL="457200" rtl="0" algn="l">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In-house juices </a:t>
            </a:r>
            <a:endParaRPr sz="900">
              <a:solidFill>
                <a:schemeClr val="dk1"/>
              </a:solidFill>
              <a:latin typeface="Google Sans"/>
              <a:ea typeface="Google Sans"/>
              <a:cs typeface="Google Sans"/>
              <a:sym typeface="Google Sans"/>
            </a:endParaRPr>
          </a:p>
          <a:p>
            <a:pPr indent="-285750" lvl="1" marL="914400" rtl="0" algn="l">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Jamaican Hibiscus</a:t>
            </a:r>
            <a:endParaRPr sz="900">
              <a:solidFill>
                <a:schemeClr val="dk1"/>
              </a:solidFill>
              <a:latin typeface="Google Sans"/>
              <a:ea typeface="Google Sans"/>
              <a:cs typeface="Google Sans"/>
              <a:sym typeface="Google Sans"/>
            </a:endParaRPr>
          </a:p>
          <a:p>
            <a:pPr indent="-285750" lvl="1" marL="914400" rtl="0" algn="l">
              <a:spcBef>
                <a:spcPts val="0"/>
              </a:spcBef>
              <a:spcAft>
                <a:spcPts val="0"/>
              </a:spcAft>
              <a:buClr>
                <a:schemeClr val="dk1"/>
              </a:buClr>
              <a:buSzPts val="900"/>
              <a:buFont typeface="Google Sans"/>
              <a:buChar char="○"/>
            </a:pPr>
            <a:r>
              <a:rPr lang="en" sz="900">
                <a:solidFill>
                  <a:schemeClr val="dk1"/>
                </a:solidFill>
                <a:latin typeface="Google Sans"/>
                <a:ea typeface="Google Sans"/>
                <a:cs typeface="Google Sans"/>
                <a:sym typeface="Google Sans"/>
              </a:rPr>
              <a:t>Tamarindo</a:t>
            </a:r>
            <a:endParaRPr sz="900">
              <a:solidFill>
                <a:schemeClr val="dk1"/>
              </a:solidFill>
              <a:latin typeface="Google Sans"/>
              <a:ea typeface="Google Sans"/>
              <a:cs typeface="Google Sans"/>
              <a:sym typeface="Google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62"/>
          <p:cNvSpPr txBox="1"/>
          <p:nvPr/>
        </p:nvSpPr>
        <p:spPr>
          <a:xfrm>
            <a:off x="473225" y="892350"/>
            <a:ext cx="35424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595959"/>
                </a:solidFill>
                <a:latin typeface="Google Sans"/>
                <a:ea typeface="Google Sans"/>
                <a:cs typeface="Google Sans"/>
                <a:sym typeface="Google Sans"/>
              </a:rPr>
              <a:t>Food + Beverage</a:t>
            </a:r>
            <a:endParaRPr b="1" sz="2000">
              <a:solidFill>
                <a:srgbClr val="595959"/>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t/>
            </a:r>
            <a:endParaRPr i="1" sz="1200">
              <a:solidFill>
                <a:srgbClr val="595457"/>
              </a:solidFill>
              <a:latin typeface="Google Sans"/>
              <a:ea typeface="Google Sans"/>
              <a:cs typeface="Google Sans"/>
              <a:sym typeface="Google Sans"/>
            </a:endParaRPr>
          </a:p>
        </p:txBody>
      </p:sp>
      <p:grpSp>
        <p:nvGrpSpPr>
          <p:cNvPr id="677" name="Google Shape;677;p62"/>
          <p:cNvGrpSpPr/>
          <p:nvPr/>
        </p:nvGrpSpPr>
        <p:grpSpPr>
          <a:xfrm>
            <a:off x="-11800" y="5069575"/>
            <a:ext cx="9155927" cy="90600"/>
            <a:chOff x="-11800" y="5069575"/>
            <a:chExt cx="9155927" cy="90600"/>
          </a:xfrm>
        </p:grpSpPr>
        <p:sp>
          <p:nvSpPr>
            <p:cNvPr id="678" name="Google Shape;678;p62"/>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2"/>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2"/>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2"/>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2" name="Google Shape;682;p62"/>
          <p:cNvSpPr txBox="1"/>
          <p:nvPr/>
        </p:nvSpPr>
        <p:spPr>
          <a:xfrm>
            <a:off x="4827350" y="1132625"/>
            <a:ext cx="36831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chemeClr val="dk1"/>
                </a:solidFill>
                <a:latin typeface="Google Sans"/>
                <a:ea typeface="Google Sans"/>
                <a:cs typeface="Google Sans"/>
                <a:sym typeface="Google Sans"/>
              </a:rPr>
              <a:t>ADAM’S WINE SHOP</a:t>
            </a:r>
            <a:endParaRPr b="1" sz="2500">
              <a:solidFill>
                <a:schemeClr val="dk1"/>
              </a:solidFill>
              <a:latin typeface="Google Sans"/>
              <a:ea typeface="Google Sans"/>
              <a:cs typeface="Google Sans"/>
              <a:sym typeface="Google Sans"/>
            </a:endParaRPr>
          </a:p>
        </p:txBody>
      </p:sp>
      <p:sp>
        <p:nvSpPr>
          <p:cNvPr id="683" name="Google Shape;683;p62"/>
          <p:cNvSpPr txBox="1"/>
          <p:nvPr/>
        </p:nvSpPr>
        <p:spPr>
          <a:xfrm>
            <a:off x="4827350" y="1702025"/>
            <a:ext cx="2073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Google Sans"/>
                <a:ea typeface="Google Sans"/>
                <a:cs typeface="Google Sans"/>
                <a:sym typeface="Google Sans"/>
              </a:rPr>
              <a:t>LOS ANGELES, CA</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rPr i="1" lang="en" sz="1300">
                <a:solidFill>
                  <a:schemeClr val="dk1"/>
                </a:solidFill>
                <a:latin typeface="Google Sans"/>
                <a:ea typeface="Google Sans"/>
                <a:cs typeface="Google Sans"/>
                <a:sym typeface="Google Sans"/>
              </a:rPr>
              <a:t>Service: Wine + Beer (4/7)</a:t>
            </a:r>
            <a:endParaRPr i="1" sz="1300">
              <a:solidFill>
                <a:schemeClr val="dk1"/>
              </a:solidFill>
              <a:latin typeface="Google Sans"/>
              <a:ea typeface="Google Sans"/>
              <a:cs typeface="Google Sans"/>
              <a:sym typeface="Google Sans"/>
            </a:endParaRPr>
          </a:p>
        </p:txBody>
      </p:sp>
      <p:sp>
        <p:nvSpPr>
          <p:cNvPr id="684" name="Google Shape;684;p62"/>
          <p:cNvSpPr txBox="1"/>
          <p:nvPr/>
        </p:nvSpPr>
        <p:spPr>
          <a:xfrm>
            <a:off x="4827350" y="2253575"/>
            <a:ext cx="3295800" cy="15699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0"/>
              </a:spcBef>
              <a:spcAft>
                <a:spcPts val="0"/>
              </a:spcAft>
              <a:buNone/>
            </a:pPr>
            <a:r>
              <a:rPr i="1" lang="en" sz="900">
                <a:solidFill>
                  <a:srgbClr val="231F20"/>
                </a:solidFill>
                <a:latin typeface="Google Sans"/>
                <a:ea typeface="Google Sans"/>
                <a:cs typeface="Google Sans"/>
                <a:sym typeface="Google Sans"/>
              </a:rPr>
              <a:t>Adams wine shop is a specialty boutique wine shop focusing on wine produced by women and BIPOC, wherever they may be in the world. The shop was founded with Certified Sommelier Ruben Morancy, who has worked in many aspects of the beverage industry, from restaurants to wineries to retail. Formerly the wine director at Coi in San Francisco, Ruben developed a program of both special occasion wines, as well as delicious wines under $30 per bottle for everyday drinking. Adams Wine Shop is now run by Jaela Salala, who trained under Ruben</a:t>
            </a:r>
            <a:endParaRPr i="1" sz="900">
              <a:solidFill>
                <a:schemeClr val="dk1"/>
              </a:solidFill>
              <a:latin typeface="Google Sans"/>
              <a:ea typeface="Google Sans"/>
              <a:cs typeface="Google Sans"/>
              <a:sym typeface="Google Sans"/>
            </a:endParaRPr>
          </a:p>
        </p:txBody>
      </p:sp>
      <p:sp>
        <p:nvSpPr>
          <p:cNvPr id="685" name="Google Shape;685;p62"/>
          <p:cNvSpPr txBox="1"/>
          <p:nvPr/>
        </p:nvSpPr>
        <p:spPr>
          <a:xfrm>
            <a:off x="4827350" y="4042525"/>
            <a:ext cx="4128000" cy="6465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POC-owned </a:t>
            </a:r>
            <a:r>
              <a:rPr lang="en" sz="1000">
                <a:solidFill>
                  <a:schemeClr val="dk1"/>
                </a:solidFill>
                <a:latin typeface="Google Sans"/>
                <a:ea typeface="Google Sans"/>
                <a:cs typeface="Google Sans"/>
                <a:sym typeface="Google Sans"/>
              </a:rPr>
              <a:t>White and Red wine varietals</a:t>
            </a:r>
            <a:endParaRPr sz="1000">
              <a:solidFill>
                <a:schemeClr val="dk1"/>
              </a:solidFill>
              <a:latin typeface="Google Sans"/>
              <a:ea typeface="Google Sans"/>
              <a:cs typeface="Google Sans"/>
              <a:sym typeface="Google Sans"/>
            </a:endParaRPr>
          </a:p>
          <a:p>
            <a:pPr indent="-292100" lvl="0" marL="457200" rtl="0" algn="l">
              <a:spcBef>
                <a:spcPts val="0"/>
              </a:spcBef>
              <a:spcAft>
                <a:spcPts val="0"/>
              </a:spcAft>
              <a:buClr>
                <a:schemeClr val="dk1"/>
              </a:buClr>
              <a:buSzPts val="1000"/>
              <a:buFont typeface="Google Sans"/>
              <a:buChar char="●"/>
            </a:pPr>
            <a:r>
              <a:rPr lang="en" sz="1000">
                <a:solidFill>
                  <a:schemeClr val="dk1"/>
                </a:solidFill>
                <a:latin typeface="Google Sans"/>
                <a:ea typeface="Google Sans"/>
                <a:cs typeface="Google Sans"/>
                <a:sym typeface="Google Sans"/>
              </a:rPr>
              <a:t>Bottled and canned beer options </a:t>
            </a:r>
            <a:endParaRPr sz="1000">
              <a:solidFill>
                <a:schemeClr val="dk1"/>
              </a:solidFill>
              <a:latin typeface="Google Sans"/>
              <a:ea typeface="Google Sans"/>
              <a:cs typeface="Google Sans"/>
              <a:sym typeface="Google Sans"/>
            </a:endParaRPr>
          </a:p>
          <a:p>
            <a:pPr indent="0" lvl="0" marL="457200" rtl="0" algn="l">
              <a:spcBef>
                <a:spcPts val="0"/>
              </a:spcBef>
              <a:spcAft>
                <a:spcPts val="0"/>
              </a:spcAft>
              <a:buNone/>
            </a:pPr>
            <a:r>
              <a:rPr i="1" lang="en" sz="1000">
                <a:solidFill>
                  <a:schemeClr val="dk1"/>
                </a:solidFill>
                <a:latin typeface="Google Sans"/>
                <a:ea typeface="Google Sans"/>
                <a:cs typeface="Google Sans"/>
                <a:sym typeface="Google Sans"/>
              </a:rPr>
              <a:t>(Ex. Crown &amp; Hops, an Inglewood based brewery)</a:t>
            </a:r>
            <a:endParaRPr i="1" sz="1000">
              <a:solidFill>
                <a:schemeClr val="dk1"/>
              </a:solidFill>
              <a:latin typeface="Google Sans"/>
              <a:ea typeface="Google Sans"/>
              <a:cs typeface="Google Sans"/>
              <a:sym typeface="Google Sans"/>
            </a:endParaRPr>
          </a:p>
        </p:txBody>
      </p:sp>
      <p:sp>
        <p:nvSpPr>
          <p:cNvPr id="686" name="Google Shape;686;p62"/>
          <p:cNvSpPr txBox="1"/>
          <p:nvPr/>
        </p:nvSpPr>
        <p:spPr>
          <a:xfrm>
            <a:off x="4962500" y="3717088"/>
            <a:ext cx="3025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Google Sans"/>
                <a:ea typeface="Google Sans"/>
                <a:cs typeface="Google Sans"/>
                <a:sym typeface="Google Sans"/>
              </a:rPr>
              <a:t>HIGHLIGHTED MENU ITEMS</a:t>
            </a:r>
            <a:endParaRPr b="1" sz="1300">
              <a:solidFill>
                <a:schemeClr val="dk1"/>
              </a:solidFill>
              <a:latin typeface="Google Sans"/>
              <a:ea typeface="Google Sans"/>
              <a:cs typeface="Google Sans"/>
              <a:sym typeface="Google Sans"/>
            </a:endParaRPr>
          </a:p>
        </p:txBody>
      </p:sp>
      <p:pic>
        <p:nvPicPr>
          <p:cNvPr id="687" name="Google Shape;687;p62"/>
          <p:cNvPicPr preferRelativeResize="0"/>
          <p:nvPr/>
        </p:nvPicPr>
        <p:blipFill>
          <a:blip r:embed="rId3">
            <a:alphaModFix/>
          </a:blip>
          <a:stretch>
            <a:fillRect/>
          </a:stretch>
        </p:blipFill>
        <p:spPr>
          <a:xfrm>
            <a:off x="491650" y="1582275"/>
            <a:ext cx="3683100" cy="245664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63"/>
          <p:cNvSpPr txBox="1"/>
          <p:nvPr/>
        </p:nvSpPr>
        <p:spPr>
          <a:xfrm>
            <a:off x="473225" y="892350"/>
            <a:ext cx="35424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595959"/>
                </a:solidFill>
                <a:latin typeface="Google Sans"/>
                <a:ea typeface="Google Sans"/>
                <a:cs typeface="Google Sans"/>
                <a:sym typeface="Google Sans"/>
              </a:rPr>
              <a:t>Food + Beverage</a:t>
            </a:r>
            <a:endParaRPr b="1" sz="2000">
              <a:solidFill>
                <a:srgbClr val="595959"/>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t/>
            </a:r>
            <a:endParaRPr i="1" sz="1200">
              <a:solidFill>
                <a:srgbClr val="595457"/>
              </a:solidFill>
              <a:latin typeface="Google Sans"/>
              <a:ea typeface="Google Sans"/>
              <a:cs typeface="Google Sans"/>
              <a:sym typeface="Google Sans"/>
            </a:endParaRPr>
          </a:p>
        </p:txBody>
      </p:sp>
      <p:grpSp>
        <p:nvGrpSpPr>
          <p:cNvPr id="693" name="Google Shape;693;p63"/>
          <p:cNvGrpSpPr/>
          <p:nvPr/>
        </p:nvGrpSpPr>
        <p:grpSpPr>
          <a:xfrm>
            <a:off x="-11800" y="5069575"/>
            <a:ext cx="9155927" cy="90600"/>
            <a:chOff x="-11800" y="5069575"/>
            <a:chExt cx="9155927" cy="90600"/>
          </a:xfrm>
        </p:grpSpPr>
        <p:sp>
          <p:nvSpPr>
            <p:cNvPr id="694" name="Google Shape;694;p63"/>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3"/>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3"/>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3"/>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63"/>
          <p:cNvSpPr txBox="1"/>
          <p:nvPr/>
        </p:nvSpPr>
        <p:spPr>
          <a:xfrm>
            <a:off x="4827350" y="861600"/>
            <a:ext cx="3025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1"/>
                </a:solidFill>
                <a:latin typeface="Google Sans"/>
                <a:ea typeface="Google Sans"/>
                <a:cs typeface="Google Sans"/>
                <a:sym typeface="Google Sans"/>
              </a:rPr>
              <a:t>HAPPY ICE</a:t>
            </a:r>
            <a:endParaRPr b="1" sz="2600">
              <a:solidFill>
                <a:schemeClr val="dk1"/>
              </a:solidFill>
              <a:latin typeface="Google Sans"/>
              <a:ea typeface="Google Sans"/>
              <a:cs typeface="Google Sans"/>
              <a:sym typeface="Google Sans"/>
            </a:endParaRPr>
          </a:p>
        </p:txBody>
      </p:sp>
      <p:sp>
        <p:nvSpPr>
          <p:cNvPr id="699" name="Google Shape;699;p63"/>
          <p:cNvSpPr txBox="1"/>
          <p:nvPr/>
        </p:nvSpPr>
        <p:spPr>
          <a:xfrm>
            <a:off x="4827350" y="1367975"/>
            <a:ext cx="2585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Google Sans"/>
                <a:ea typeface="Google Sans"/>
                <a:cs typeface="Google Sans"/>
                <a:sym typeface="Google Sans"/>
              </a:rPr>
              <a:t>LOS ANGELES, CA</a:t>
            </a:r>
            <a:endParaRPr sz="1300">
              <a:solidFill>
                <a:schemeClr val="dk1"/>
              </a:solidFill>
              <a:latin typeface="Google Sans"/>
              <a:ea typeface="Google Sans"/>
              <a:cs typeface="Google Sans"/>
              <a:sym typeface="Google Sans"/>
            </a:endParaRPr>
          </a:p>
          <a:p>
            <a:pPr indent="0" lvl="0" marL="0" rtl="0" algn="l">
              <a:spcBef>
                <a:spcPts val="0"/>
              </a:spcBef>
              <a:spcAft>
                <a:spcPts val="0"/>
              </a:spcAft>
              <a:buNone/>
            </a:pPr>
            <a:r>
              <a:rPr i="1" lang="en" sz="1300">
                <a:solidFill>
                  <a:schemeClr val="dk1"/>
                </a:solidFill>
                <a:latin typeface="Google Sans"/>
                <a:ea typeface="Google Sans"/>
                <a:cs typeface="Google Sans"/>
                <a:sym typeface="Google Sans"/>
              </a:rPr>
              <a:t>Service: Frozen Treats (4/8)</a:t>
            </a:r>
            <a:endParaRPr i="1" sz="1300">
              <a:solidFill>
                <a:schemeClr val="dk1"/>
              </a:solidFill>
              <a:latin typeface="Google Sans"/>
              <a:ea typeface="Google Sans"/>
              <a:cs typeface="Google Sans"/>
              <a:sym typeface="Google Sans"/>
            </a:endParaRPr>
          </a:p>
        </p:txBody>
      </p:sp>
      <p:sp>
        <p:nvSpPr>
          <p:cNvPr id="700" name="Google Shape;700;p63"/>
          <p:cNvSpPr txBox="1"/>
          <p:nvPr/>
        </p:nvSpPr>
        <p:spPr>
          <a:xfrm>
            <a:off x="4827350" y="1962888"/>
            <a:ext cx="3801600" cy="1582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Happy Ice is an ultra-premium Water Ice product, made from a secret recipe from Philadelphia with an artistic LA twist. It has the smooth, rich, creamy texture of an ice cream and the light, fruity flavors of sorbet and refreshing like shaved ice. Happy Ice is all these amazing product in one, without egg or dairy products of any kind.</a:t>
            </a:r>
            <a:endParaRPr i="1" sz="800">
              <a:solidFill>
                <a:schemeClr val="dk1"/>
              </a:solidFill>
              <a:latin typeface="Google Sans"/>
              <a:ea typeface="Google Sans"/>
              <a:cs typeface="Google Sans"/>
              <a:sym typeface="Google Sans"/>
            </a:endParaRPr>
          </a:p>
          <a:p>
            <a:pPr indent="0" lvl="0" marL="0" rtl="0" algn="just">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 </a:t>
            </a:r>
            <a:endParaRPr i="1" sz="800">
              <a:solidFill>
                <a:schemeClr val="dk1"/>
              </a:solidFill>
              <a:latin typeface="Google Sans"/>
              <a:ea typeface="Google Sans"/>
              <a:cs typeface="Google Sans"/>
              <a:sym typeface="Google Sans"/>
            </a:endParaRPr>
          </a:p>
          <a:p>
            <a:pPr indent="0" lvl="0" marL="0" rtl="0" algn="just">
              <a:lnSpc>
                <a:spcPct val="115000"/>
              </a:lnSpc>
              <a:spcBef>
                <a:spcPts val="0"/>
              </a:spcBef>
              <a:spcAft>
                <a:spcPts val="0"/>
              </a:spcAft>
              <a:buClr>
                <a:schemeClr val="dk1"/>
              </a:buClr>
              <a:buSzPts val="1100"/>
              <a:buFont typeface="Arial"/>
              <a:buNone/>
            </a:pPr>
            <a:r>
              <a:rPr i="1" lang="en" sz="800">
                <a:solidFill>
                  <a:schemeClr val="dk1"/>
                </a:solidFill>
                <a:latin typeface="Google Sans"/>
                <a:ea typeface="Google Sans"/>
                <a:cs typeface="Google Sans"/>
                <a:sym typeface="Google Sans"/>
              </a:rPr>
              <a:t>The resulting combination is an incredibly delicious and vibrant explosion of colors and flavors that brings happiness to any situation. It’s also vegan friendly &amp; contains no nut products, so nearly everyone can enjoy the incredible experience of Happy Ice.</a:t>
            </a:r>
            <a:endParaRPr i="1" sz="800">
              <a:solidFill>
                <a:schemeClr val="dk1"/>
              </a:solidFill>
              <a:latin typeface="Google Sans"/>
              <a:ea typeface="Google Sans"/>
              <a:cs typeface="Google Sans"/>
              <a:sym typeface="Google Sans"/>
            </a:endParaRPr>
          </a:p>
        </p:txBody>
      </p:sp>
      <p:sp>
        <p:nvSpPr>
          <p:cNvPr id="701" name="Google Shape;701;p63"/>
          <p:cNvSpPr txBox="1"/>
          <p:nvPr/>
        </p:nvSpPr>
        <p:spPr>
          <a:xfrm>
            <a:off x="4827350" y="3855375"/>
            <a:ext cx="4128000" cy="903900"/>
          </a:xfrm>
          <a:prstGeom prst="rect">
            <a:avLst/>
          </a:prstGeom>
          <a:noFill/>
          <a:ln>
            <a:noFill/>
          </a:ln>
        </p:spPr>
        <p:txBody>
          <a:bodyPr anchorCtr="0" anchor="t" bIns="91425" lIns="91425" spcFirstLastPara="1" rIns="91425" wrap="square" tIns="91425">
            <a:spAutoFit/>
          </a:bodyPr>
          <a:lstStyle/>
          <a:p>
            <a:pPr indent="-295275" lvl="0" marL="914400" rtl="0" algn="l">
              <a:lnSpc>
                <a:spcPct val="115000"/>
              </a:lnSpc>
              <a:spcBef>
                <a:spcPts val="0"/>
              </a:spcBef>
              <a:spcAft>
                <a:spcPts val="0"/>
              </a:spcAft>
              <a:buClr>
                <a:srgbClr val="333333"/>
              </a:buClr>
              <a:buSzPts val="1050"/>
              <a:buFont typeface="Google Sans"/>
              <a:buChar char="●"/>
            </a:pPr>
            <a:r>
              <a:rPr lang="en" sz="1050">
                <a:solidFill>
                  <a:srgbClr val="333333"/>
                </a:solidFill>
                <a:latin typeface="Google Sans"/>
                <a:ea typeface="Google Sans"/>
                <a:cs typeface="Google Sans"/>
                <a:sym typeface="Google Sans"/>
              </a:rPr>
              <a:t>Cherry Bomb (Top Seller!)</a:t>
            </a:r>
            <a:endParaRPr sz="1050">
              <a:solidFill>
                <a:srgbClr val="333333"/>
              </a:solidFill>
              <a:latin typeface="Google Sans"/>
              <a:ea typeface="Google Sans"/>
              <a:cs typeface="Google Sans"/>
              <a:sym typeface="Google Sans"/>
            </a:endParaRPr>
          </a:p>
          <a:p>
            <a:pPr indent="-295275" lvl="0" marL="914400" rtl="0" algn="l">
              <a:lnSpc>
                <a:spcPct val="115000"/>
              </a:lnSpc>
              <a:spcBef>
                <a:spcPts val="0"/>
              </a:spcBef>
              <a:spcAft>
                <a:spcPts val="0"/>
              </a:spcAft>
              <a:buClr>
                <a:srgbClr val="333333"/>
              </a:buClr>
              <a:buSzPts val="1050"/>
              <a:buFont typeface="Google Sans"/>
              <a:buChar char="●"/>
            </a:pPr>
            <a:r>
              <a:rPr lang="en" sz="1050">
                <a:solidFill>
                  <a:srgbClr val="333333"/>
                </a:solidFill>
                <a:latin typeface="Google Sans"/>
                <a:ea typeface="Google Sans"/>
                <a:cs typeface="Google Sans"/>
                <a:sym typeface="Google Sans"/>
              </a:rPr>
              <a:t>Mango Madness (Top Seller!)</a:t>
            </a:r>
            <a:endParaRPr sz="1050">
              <a:solidFill>
                <a:srgbClr val="333333"/>
              </a:solidFill>
              <a:latin typeface="Google Sans"/>
              <a:ea typeface="Google Sans"/>
              <a:cs typeface="Google Sans"/>
              <a:sym typeface="Google Sans"/>
            </a:endParaRPr>
          </a:p>
          <a:p>
            <a:pPr indent="-295275" lvl="0" marL="914400" rtl="0" algn="l">
              <a:lnSpc>
                <a:spcPct val="115000"/>
              </a:lnSpc>
              <a:spcBef>
                <a:spcPts val="0"/>
              </a:spcBef>
              <a:spcAft>
                <a:spcPts val="0"/>
              </a:spcAft>
              <a:buClr>
                <a:srgbClr val="333333"/>
              </a:buClr>
              <a:buSzPts val="1050"/>
              <a:buFont typeface="Google Sans"/>
              <a:buChar char="●"/>
            </a:pPr>
            <a:r>
              <a:rPr lang="en" sz="1050">
                <a:solidFill>
                  <a:srgbClr val="333333"/>
                </a:solidFill>
                <a:latin typeface="Google Sans"/>
                <a:ea typeface="Google Sans"/>
                <a:cs typeface="Google Sans"/>
                <a:sym typeface="Google Sans"/>
              </a:rPr>
              <a:t>Pineapple Potion (Top Seller!)</a:t>
            </a:r>
            <a:endParaRPr sz="1050">
              <a:solidFill>
                <a:srgbClr val="333333"/>
              </a:solidFill>
              <a:latin typeface="Google Sans"/>
              <a:ea typeface="Google Sans"/>
              <a:cs typeface="Google Sans"/>
              <a:sym typeface="Google Sans"/>
            </a:endParaRPr>
          </a:p>
          <a:p>
            <a:pPr indent="-295275" lvl="0" marL="914400" rtl="0" algn="l">
              <a:lnSpc>
                <a:spcPct val="115000"/>
              </a:lnSpc>
              <a:spcBef>
                <a:spcPts val="0"/>
              </a:spcBef>
              <a:spcAft>
                <a:spcPts val="0"/>
              </a:spcAft>
              <a:buClr>
                <a:srgbClr val="333333"/>
              </a:buClr>
              <a:buSzPts val="1050"/>
              <a:buFont typeface="Google Sans"/>
              <a:buChar char="●"/>
            </a:pPr>
            <a:r>
              <a:rPr lang="en" sz="1050">
                <a:solidFill>
                  <a:srgbClr val="333333"/>
                </a:solidFill>
                <a:latin typeface="Google Sans"/>
                <a:ea typeface="Google Sans"/>
                <a:cs typeface="Google Sans"/>
                <a:sym typeface="Google Sans"/>
              </a:rPr>
              <a:t>Lucky Lemong</a:t>
            </a:r>
            <a:endParaRPr i="1" sz="1000">
              <a:solidFill>
                <a:schemeClr val="dk1"/>
              </a:solidFill>
              <a:latin typeface="Google Sans"/>
              <a:ea typeface="Google Sans"/>
              <a:cs typeface="Google Sans"/>
              <a:sym typeface="Google Sans"/>
            </a:endParaRPr>
          </a:p>
        </p:txBody>
      </p:sp>
      <p:sp>
        <p:nvSpPr>
          <p:cNvPr id="702" name="Google Shape;702;p63"/>
          <p:cNvSpPr txBox="1"/>
          <p:nvPr/>
        </p:nvSpPr>
        <p:spPr>
          <a:xfrm>
            <a:off x="4957475" y="3554325"/>
            <a:ext cx="3025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Google Sans"/>
                <a:ea typeface="Google Sans"/>
                <a:cs typeface="Google Sans"/>
                <a:sym typeface="Google Sans"/>
              </a:rPr>
              <a:t>HIGHLIGHTED MENU ITEMS</a:t>
            </a:r>
            <a:endParaRPr b="1" sz="1300">
              <a:solidFill>
                <a:schemeClr val="dk1"/>
              </a:solidFill>
              <a:latin typeface="Google Sans"/>
              <a:ea typeface="Google Sans"/>
              <a:cs typeface="Google Sans"/>
              <a:sym typeface="Google Sans"/>
            </a:endParaRPr>
          </a:p>
        </p:txBody>
      </p:sp>
      <p:pic>
        <p:nvPicPr>
          <p:cNvPr id="703" name="Google Shape;703;p63"/>
          <p:cNvPicPr preferRelativeResize="0"/>
          <p:nvPr/>
        </p:nvPicPr>
        <p:blipFill>
          <a:blip r:embed="rId3">
            <a:alphaModFix/>
          </a:blip>
          <a:stretch>
            <a:fillRect/>
          </a:stretch>
        </p:blipFill>
        <p:spPr>
          <a:xfrm>
            <a:off x="565151" y="1491175"/>
            <a:ext cx="3653100" cy="2668922"/>
          </a:xfrm>
          <a:prstGeom prst="rect">
            <a:avLst/>
          </a:prstGeom>
          <a:noFill/>
          <a:ln cap="flat" cmpd="sng" w="28575">
            <a:solidFill>
              <a:srgbClr val="FFFFFF"/>
            </a:solidFill>
            <a:prstDash val="solid"/>
            <a:round/>
            <a:headEnd len="sm" w="sm" type="none"/>
            <a:tailEnd len="sm" w="sm" type="none"/>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7" name="Shape 707"/>
        <p:cNvGrpSpPr/>
        <p:nvPr/>
      </p:nvGrpSpPr>
      <p:grpSpPr>
        <a:xfrm>
          <a:off x="0" y="0"/>
          <a:ext cx="0" cy="0"/>
          <a:chOff x="0" y="0"/>
          <a:chExt cx="0" cy="0"/>
        </a:xfrm>
      </p:grpSpPr>
      <p:sp>
        <p:nvSpPr>
          <p:cNvPr id="708" name="Google Shape;708;p64"/>
          <p:cNvSpPr txBox="1"/>
          <p:nvPr/>
        </p:nvSpPr>
        <p:spPr>
          <a:xfrm>
            <a:off x="667900" y="1401900"/>
            <a:ext cx="74682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Gifting</a:t>
            </a:r>
            <a:endParaRPr b="1" sz="70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7000">
              <a:solidFill>
                <a:srgbClr val="A9A9A9"/>
              </a:solidFill>
              <a:latin typeface="Google Sans"/>
              <a:ea typeface="Google Sans"/>
              <a:cs typeface="Google Sans"/>
              <a:sym typeface="Google Sans"/>
            </a:endParaRPr>
          </a:p>
        </p:txBody>
      </p:sp>
      <p:pic>
        <p:nvPicPr>
          <p:cNvPr id="709" name="Google Shape;709;p64"/>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710" name="Google Shape;710;p64"/>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5"/>
          <p:cNvSpPr txBox="1"/>
          <p:nvPr/>
        </p:nvSpPr>
        <p:spPr>
          <a:xfrm>
            <a:off x="428150" y="2292275"/>
            <a:ext cx="30000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Google Pixel 6 + Case </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Aperture Magazine Publications:</a:t>
            </a:r>
            <a:endParaRPr sz="1100">
              <a:solidFill>
                <a:schemeClr val="dk1"/>
              </a:solidFill>
              <a:latin typeface="Google Sans"/>
              <a:ea typeface="Google Sans"/>
              <a:cs typeface="Google Sans"/>
              <a:sym typeface="Google Sans"/>
            </a:endParaRPr>
          </a:p>
          <a:p>
            <a:pPr indent="-298450" lvl="1" marL="9144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Vision &amp; Justice</a:t>
            </a:r>
            <a:endParaRPr sz="1100">
              <a:solidFill>
                <a:schemeClr val="dk1"/>
              </a:solidFill>
              <a:latin typeface="Google Sans"/>
              <a:ea typeface="Google Sans"/>
              <a:cs typeface="Google Sans"/>
              <a:sym typeface="Google Sans"/>
            </a:endParaRPr>
          </a:p>
          <a:p>
            <a:pPr indent="-298450" lvl="1" marL="9144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Latin X</a:t>
            </a:r>
            <a:endParaRPr sz="1100">
              <a:solidFill>
                <a:schemeClr val="dk1"/>
              </a:solidFill>
              <a:latin typeface="Google Sans"/>
              <a:ea typeface="Google Sans"/>
              <a:cs typeface="Google Sans"/>
              <a:sym typeface="Google Sans"/>
            </a:endParaRPr>
          </a:p>
          <a:p>
            <a:pPr indent="-298450" lvl="1" marL="9144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The Colors We Share</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Custom Erwin Hines Tote Bag</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Microfiber “Shirley Card” Cloth</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lang="en" sz="1100">
                <a:solidFill>
                  <a:schemeClr val="dk1"/>
                </a:solidFill>
                <a:latin typeface="Google Sans"/>
                <a:ea typeface="Google Sans"/>
                <a:cs typeface="Google Sans"/>
                <a:sym typeface="Google Sans"/>
              </a:rPr>
              <a:t>BPA Free Glass Water Bottle</a:t>
            </a:r>
            <a:endParaRPr sz="11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100">
              <a:solidFill>
                <a:schemeClr val="dk1"/>
              </a:solidFill>
              <a:latin typeface="Google Sans"/>
              <a:ea typeface="Google Sans"/>
              <a:cs typeface="Google Sans"/>
              <a:sym typeface="Google Sans"/>
            </a:endParaRPr>
          </a:p>
          <a:p>
            <a:pPr indent="-298450" lvl="0" marL="457200" rtl="0" algn="l">
              <a:spcBef>
                <a:spcPts val="0"/>
              </a:spcBef>
              <a:spcAft>
                <a:spcPts val="0"/>
              </a:spcAft>
              <a:buClr>
                <a:schemeClr val="dk1"/>
              </a:buClr>
              <a:buSzPts val="1100"/>
              <a:buFont typeface="Google Sans"/>
              <a:buChar char="●"/>
            </a:pPr>
            <a:r>
              <a:rPr b="1" lang="en" sz="1100">
                <a:solidFill>
                  <a:schemeClr val="dk1"/>
                </a:solidFill>
                <a:latin typeface="Google Sans"/>
                <a:ea typeface="Google Sans"/>
                <a:cs typeface="Google Sans"/>
                <a:sym typeface="Google Sans"/>
              </a:rPr>
              <a:t>Total Value = $684.98</a:t>
            </a:r>
            <a:endParaRPr b="1" sz="1100">
              <a:solidFill>
                <a:schemeClr val="dk1"/>
              </a:solidFill>
              <a:latin typeface="Google Sans"/>
              <a:ea typeface="Google Sans"/>
              <a:cs typeface="Google Sans"/>
              <a:sym typeface="Google Sans"/>
            </a:endParaRPr>
          </a:p>
        </p:txBody>
      </p:sp>
      <p:pic>
        <p:nvPicPr>
          <p:cNvPr id="716" name="Google Shape;716;p65"/>
          <p:cNvPicPr preferRelativeResize="0"/>
          <p:nvPr/>
        </p:nvPicPr>
        <p:blipFill rotWithShape="1">
          <a:blip r:embed="rId3">
            <a:alphaModFix/>
          </a:blip>
          <a:srcRect b="278" l="0" r="0" t="288"/>
          <a:stretch/>
        </p:blipFill>
        <p:spPr>
          <a:xfrm>
            <a:off x="3776850" y="3331800"/>
            <a:ext cx="1664050" cy="1583533"/>
          </a:xfrm>
          <a:prstGeom prst="rect">
            <a:avLst/>
          </a:prstGeom>
          <a:noFill/>
          <a:ln>
            <a:noFill/>
          </a:ln>
        </p:spPr>
      </p:pic>
      <p:pic>
        <p:nvPicPr>
          <p:cNvPr id="717" name="Google Shape;717;p65">
            <a:hlinkClick r:id="rId4"/>
          </p:cNvPr>
          <p:cNvPicPr preferRelativeResize="0"/>
          <p:nvPr/>
        </p:nvPicPr>
        <p:blipFill>
          <a:blip r:embed="rId5">
            <a:alphaModFix/>
          </a:blip>
          <a:stretch>
            <a:fillRect/>
          </a:stretch>
        </p:blipFill>
        <p:spPr>
          <a:xfrm>
            <a:off x="4254300" y="1796012"/>
            <a:ext cx="623725" cy="1436724"/>
          </a:xfrm>
          <a:prstGeom prst="rect">
            <a:avLst/>
          </a:prstGeom>
          <a:noFill/>
          <a:ln>
            <a:noFill/>
          </a:ln>
        </p:spPr>
      </p:pic>
      <p:sp>
        <p:nvSpPr>
          <p:cNvPr id="718" name="Google Shape;718;p65"/>
          <p:cNvSpPr/>
          <p:nvPr/>
        </p:nvSpPr>
        <p:spPr>
          <a:xfrm>
            <a:off x="473225" y="1269174"/>
            <a:ext cx="3335400" cy="10230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Clr>
                <a:srgbClr val="595457"/>
              </a:buClr>
              <a:buSzPts val="300"/>
              <a:buFont typeface="Montserrat Light"/>
              <a:buNone/>
            </a:pPr>
            <a:r>
              <a:rPr lang="en" sz="1100">
                <a:solidFill>
                  <a:srgbClr val="595457"/>
                </a:solidFill>
                <a:latin typeface="Google Sans"/>
                <a:ea typeface="Google Sans"/>
                <a:cs typeface="Google Sans"/>
                <a:sym typeface="Google Sans"/>
              </a:rPr>
              <a:t>VIP guests will receive custom </a:t>
            </a:r>
            <a:r>
              <a:rPr lang="en" sz="1100" u="sng">
                <a:solidFill>
                  <a:schemeClr val="hlink"/>
                </a:solidFill>
                <a:latin typeface="Google Sans"/>
                <a:ea typeface="Google Sans"/>
                <a:cs typeface="Google Sans"/>
                <a:sym typeface="Google Sans"/>
                <a:hlinkClick r:id="rId6"/>
              </a:rPr>
              <a:t>Future Is Color</a:t>
            </a:r>
            <a:r>
              <a:rPr lang="en" sz="1100">
                <a:solidFill>
                  <a:srgbClr val="595457"/>
                </a:solidFill>
                <a:latin typeface="Google Sans"/>
                <a:ea typeface="Google Sans"/>
                <a:cs typeface="Google Sans"/>
                <a:sym typeface="Google Sans"/>
              </a:rPr>
              <a:t> totes filled with thoughtfully curated publications from </a:t>
            </a:r>
            <a:r>
              <a:rPr lang="en" sz="1100" u="sng">
                <a:solidFill>
                  <a:schemeClr val="hlink"/>
                </a:solidFill>
                <a:latin typeface="Google Sans"/>
                <a:ea typeface="Google Sans"/>
                <a:cs typeface="Google Sans"/>
                <a:sym typeface="Google Sans"/>
                <a:hlinkClick r:id="rId7"/>
              </a:rPr>
              <a:t>Aperture</a:t>
            </a:r>
            <a:r>
              <a:rPr lang="en" sz="1100">
                <a:solidFill>
                  <a:srgbClr val="595457"/>
                </a:solidFill>
                <a:latin typeface="Google Sans"/>
                <a:ea typeface="Google Sans"/>
                <a:cs typeface="Google Sans"/>
                <a:sym typeface="Google Sans"/>
              </a:rPr>
              <a:t>, branded items and the Google Pixel 6 with Real Tone™ Technology. </a:t>
            </a:r>
            <a:endParaRPr sz="1100">
              <a:solidFill>
                <a:srgbClr val="595457"/>
              </a:solidFill>
              <a:latin typeface="Google Sans"/>
              <a:ea typeface="Google Sans"/>
              <a:cs typeface="Google Sans"/>
              <a:sym typeface="Google Sans"/>
            </a:endParaRPr>
          </a:p>
        </p:txBody>
      </p:sp>
      <p:pic>
        <p:nvPicPr>
          <p:cNvPr id="719" name="Google Shape;719;p65"/>
          <p:cNvPicPr preferRelativeResize="0"/>
          <p:nvPr/>
        </p:nvPicPr>
        <p:blipFill>
          <a:blip r:embed="rId8">
            <a:alphaModFix/>
          </a:blip>
          <a:stretch>
            <a:fillRect/>
          </a:stretch>
        </p:blipFill>
        <p:spPr>
          <a:xfrm>
            <a:off x="3799156" y="177950"/>
            <a:ext cx="1587095" cy="1583524"/>
          </a:xfrm>
          <a:prstGeom prst="rect">
            <a:avLst/>
          </a:prstGeom>
          <a:noFill/>
          <a:ln>
            <a:noFill/>
          </a:ln>
        </p:spPr>
      </p:pic>
      <p:sp>
        <p:nvSpPr>
          <p:cNvPr id="720" name="Google Shape;720;p65"/>
          <p:cNvSpPr txBox="1"/>
          <p:nvPr/>
        </p:nvSpPr>
        <p:spPr>
          <a:xfrm>
            <a:off x="473225" y="892350"/>
            <a:ext cx="3542400" cy="5850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Gifting</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t/>
            </a:r>
            <a:endParaRPr i="1" sz="1200">
              <a:solidFill>
                <a:srgbClr val="595457"/>
              </a:solidFill>
              <a:latin typeface="Google Sans"/>
              <a:ea typeface="Google Sans"/>
              <a:cs typeface="Google Sans"/>
              <a:sym typeface="Google Sans"/>
            </a:endParaRPr>
          </a:p>
        </p:txBody>
      </p:sp>
      <p:grpSp>
        <p:nvGrpSpPr>
          <p:cNvPr id="721" name="Google Shape;721;p65"/>
          <p:cNvGrpSpPr/>
          <p:nvPr/>
        </p:nvGrpSpPr>
        <p:grpSpPr>
          <a:xfrm>
            <a:off x="480300" y="2355007"/>
            <a:ext cx="737052" cy="36077"/>
            <a:chOff x="-11800" y="5069575"/>
            <a:chExt cx="9155927" cy="90600"/>
          </a:xfrm>
        </p:grpSpPr>
        <p:sp>
          <p:nvSpPr>
            <p:cNvPr id="722" name="Google Shape;722;p65"/>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5"/>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5"/>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5"/>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65"/>
          <p:cNvGrpSpPr/>
          <p:nvPr/>
        </p:nvGrpSpPr>
        <p:grpSpPr>
          <a:xfrm>
            <a:off x="-11800" y="5069575"/>
            <a:ext cx="9155927" cy="90600"/>
            <a:chOff x="-11800" y="5069575"/>
            <a:chExt cx="9155927" cy="90600"/>
          </a:xfrm>
        </p:grpSpPr>
        <p:sp>
          <p:nvSpPr>
            <p:cNvPr id="727" name="Google Shape;727;p65"/>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5"/>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5"/>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5"/>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31" name="Google Shape;731;p65"/>
          <p:cNvPicPr preferRelativeResize="0"/>
          <p:nvPr/>
        </p:nvPicPr>
        <p:blipFill>
          <a:blip r:embed="rId9">
            <a:alphaModFix/>
          </a:blip>
          <a:stretch>
            <a:fillRect/>
          </a:stretch>
        </p:blipFill>
        <p:spPr>
          <a:xfrm>
            <a:off x="5942150" y="2391075"/>
            <a:ext cx="2861174" cy="2627875"/>
          </a:xfrm>
          <a:prstGeom prst="rect">
            <a:avLst/>
          </a:prstGeom>
          <a:noFill/>
          <a:ln>
            <a:noFill/>
          </a:ln>
        </p:spPr>
      </p:pic>
      <p:pic>
        <p:nvPicPr>
          <p:cNvPr id="732" name="Google Shape;732;p65"/>
          <p:cNvPicPr preferRelativeResize="0"/>
          <p:nvPr/>
        </p:nvPicPr>
        <p:blipFill>
          <a:blip r:embed="rId10">
            <a:alphaModFix/>
          </a:blip>
          <a:stretch>
            <a:fillRect/>
          </a:stretch>
        </p:blipFill>
        <p:spPr>
          <a:xfrm>
            <a:off x="6441064" y="524200"/>
            <a:ext cx="1863349" cy="1863349"/>
          </a:xfrm>
          <a:prstGeom prst="rect">
            <a:avLst/>
          </a:prstGeom>
          <a:noFill/>
          <a:ln>
            <a:noFill/>
          </a:ln>
        </p:spPr>
      </p:pic>
      <p:sp>
        <p:nvSpPr>
          <p:cNvPr id="733" name="Google Shape;733;p65"/>
          <p:cNvSpPr txBox="1"/>
          <p:nvPr/>
        </p:nvSpPr>
        <p:spPr>
          <a:xfrm>
            <a:off x="7977150" y="1209575"/>
            <a:ext cx="73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Value: </a:t>
            </a:r>
            <a:r>
              <a:rPr lang="en" sz="1000">
                <a:latin typeface="Google Sans"/>
                <a:ea typeface="Google Sans"/>
                <a:cs typeface="Google Sans"/>
                <a:sym typeface="Google Sans"/>
              </a:rPr>
              <a:t>$599</a:t>
            </a:r>
            <a:r>
              <a:rPr lang="en" sz="1000">
                <a:solidFill>
                  <a:schemeClr val="dk1"/>
                </a:solidFill>
                <a:latin typeface="Google Sans"/>
                <a:ea typeface="Google Sans"/>
                <a:cs typeface="Google Sans"/>
                <a:sym typeface="Google Sans"/>
              </a:rPr>
              <a:t> (qt)</a:t>
            </a:r>
            <a:endParaRPr sz="1000">
              <a:latin typeface="Google Sans"/>
              <a:ea typeface="Google Sans"/>
              <a:cs typeface="Google Sans"/>
              <a:sym typeface="Google Sans"/>
            </a:endParaRPr>
          </a:p>
        </p:txBody>
      </p:sp>
      <p:sp>
        <p:nvSpPr>
          <p:cNvPr id="734" name="Google Shape;734;p65"/>
          <p:cNvSpPr txBox="1"/>
          <p:nvPr/>
        </p:nvSpPr>
        <p:spPr>
          <a:xfrm>
            <a:off x="5440900" y="569513"/>
            <a:ext cx="1311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Value: (3 Editions)</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 </a:t>
            </a:r>
            <a:r>
              <a:rPr lang="en" sz="1000">
                <a:latin typeface="Google Sans"/>
                <a:ea typeface="Google Sans"/>
                <a:cs typeface="Google Sans"/>
                <a:sym typeface="Google Sans"/>
              </a:rPr>
              <a:t>$20.97 (qt)</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 $11.87</a:t>
            </a:r>
            <a:r>
              <a:rPr lang="en" sz="1000">
                <a:solidFill>
                  <a:schemeClr val="dk1"/>
                </a:solidFill>
                <a:latin typeface="Google Sans"/>
                <a:ea typeface="Google Sans"/>
                <a:cs typeface="Google Sans"/>
                <a:sym typeface="Google Sans"/>
              </a:rPr>
              <a:t> (qt)</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 $17.47</a:t>
            </a:r>
            <a:r>
              <a:rPr lang="en" sz="1000">
                <a:solidFill>
                  <a:schemeClr val="dk1"/>
                </a:solidFill>
                <a:latin typeface="Google Sans"/>
                <a:ea typeface="Google Sans"/>
                <a:cs typeface="Google Sans"/>
                <a:sym typeface="Google Sans"/>
              </a:rPr>
              <a:t> (qt)</a:t>
            </a:r>
            <a:endParaRPr sz="1000">
              <a:latin typeface="Google Sans"/>
              <a:ea typeface="Google Sans"/>
              <a:cs typeface="Google Sans"/>
              <a:sym typeface="Google Sans"/>
            </a:endParaRPr>
          </a:p>
        </p:txBody>
      </p:sp>
      <p:sp>
        <p:nvSpPr>
          <p:cNvPr id="735" name="Google Shape;735;p65"/>
          <p:cNvSpPr txBox="1"/>
          <p:nvPr/>
        </p:nvSpPr>
        <p:spPr>
          <a:xfrm>
            <a:off x="4878025" y="2268075"/>
            <a:ext cx="966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Value:</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 $13.67</a:t>
            </a:r>
            <a:r>
              <a:rPr lang="en" sz="1000">
                <a:solidFill>
                  <a:schemeClr val="dk1"/>
                </a:solidFill>
                <a:latin typeface="Google Sans"/>
                <a:ea typeface="Google Sans"/>
                <a:cs typeface="Google Sans"/>
                <a:sym typeface="Google Sans"/>
              </a:rPr>
              <a:t> (qt)</a:t>
            </a:r>
            <a:endParaRPr sz="1000">
              <a:latin typeface="Google Sans"/>
              <a:ea typeface="Google Sans"/>
              <a:cs typeface="Google Sans"/>
              <a:sym typeface="Google Sans"/>
            </a:endParaRPr>
          </a:p>
        </p:txBody>
      </p:sp>
      <p:sp>
        <p:nvSpPr>
          <p:cNvPr id="736" name="Google Shape;736;p65"/>
          <p:cNvSpPr txBox="1"/>
          <p:nvPr/>
        </p:nvSpPr>
        <p:spPr>
          <a:xfrm>
            <a:off x="8380600" y="3877263"/>
            <a:ext cx="73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Value: $20</a:t>
            </a:r>
            <a:r>
              <a:rPr lang="en" sz="1000">
                <a:solidFill>
                  <a:schemeClr val="dk1"/>
                </a:solidFill>
                <a:latin typeface="Google Sans"/>
                <a:ea typeface="Google Sans"/>
                <a:cs typeface="Google Sans"/>
                <a:sym typeface="Google Sans"/>
              </a:rPr>
              <a:t> (qt)</a:t>
            </a:r>
            <a:endParaRPr sz="1000">
              <a:latin typeface="Google Sans"/>
              <a:ea typeface="Google Sans"/>
              <a:cs typeface="Google Sans"/>
              <a:sym typeface="Google Sans"/>
            </a:endParaRPr>
          </a:p>
        </p:txBody>
      </p:sp>
      <p:sp>
        <p:nvSpPr>
          <p:cNvPr id="737" name="Google Shape;737;p65"/>
          <p:cNvSpPr txBox="1"/>
          <p:nvPr/>
        </p:nvSpPr>
        <p:spPr>
          <a:xfrm>
            <a:off x="5412325" y="3877263"/>
            <a:ext cx="73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Value: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$2</a:t>
            </a:r>
            <a:r>
              <a:rPr lang="en" sz="1000">
                <a:solidFill>
                  <a:schemeClr val="dk1"/>
                </a:solidFill>
                <a:latin typeface="Google Sans"/>
                <a:ea typeface="Google Sans"/>
                <a:cs typeface="Google Sans"/>
                <a:sym typeface="Google Sans"/>
              </a:rPr>
              <a:t> (qt)</a:t>
            </a:r>
            <a:endParaRPr sz="1000">
              <a:latin typeface="Google Sans"/>
              <a:ea typeface="Google Sans"/>
              <a:cs typeface="Google Sans"/>
              <a:sym typeface="Google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1" name="Shape 741"/>
        <p:cNvGrpSpPr/>
        <p:nvPr/>
      </p:nvGrpSpPr>
      <p:grpSpPr>
        <a:xfrm>
          <a:off x="0" y="0"/>
          <a:ext cx="0" cy="0"/>
          <a:chOff x="0" y="0"/>
          <a:chExt cx="0" cy="0"/>
        </a:xfrm>
      </p:grpSpPr>
      <p:sp>
        <p:nvSpPr>
          <p:cNvPr id="742" name="Google Shape;742;p66"/>
          <p:cNvSpPr txBox="1"/>
          <p:nvPr/>
        </p:nvSpPr>
        <p:spPr>
          <a:xfrm>
            <a:off x="667900" y="1401900"/>
            <a:ext cx="74682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Graphics</a:t>
            </a:r>
            <a:endParaRPr b="1" sz="70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7000">
              <a:solidFill>
                <a:srgbClr val="A9A9A9"/>
              </a:solidFill>
              <a:latin typeface="Google Sans"/>
              <a:ea typeface="Google Sans"/>
              <a:cs typeface="Google Sans"/>
              <a:sym typeface="Google Sans"/>
            </a:endParaRPr>
          </a:p>
        </p:txBody>
      </p:sp>
      <p:pic>
        <p:nvPicPr>
          <p:cNvPr id="743" name="Google Shape;743;p66"/>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744" name="Google Shape;744;p66"/>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67"/>
          <p:cNvSpPr txBox="1"/>
          <p:nvPr/>
        </p:nvSpPr>
        <p:spPr>
          <a:xfrm>
            <a:off x="714400" y="834700"/>
            <a:ext cx="2829900" cy="6990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2150">
                <a:latin typeface="Google Sans"/>
                <a:ea typeface="Google Sans"/>
                <a:cs typeface="Google Sans"/>
                <a:sym typeface="Google Sans"/>
              </a:rPr>
              <a:t>T</a:t>
            </a:r>
            <a:r>
              <a:rPr b="1" lang="en" sz="2150">
                <a:solidFill>
                  <a:srgbClr val="000000"/>
                </a:solidFill>
                <a:latin typeface="Google Sans"/>
                <a:ea typeface="Google Sans"/>
                <a:cs typeface="Google Sans"/>
                <a:sym typeface="Google Sans"/>
              </a:rPr>
              <a:t>emi </a:t>
            </a:r>
            <a:r>
              <a:rPr b="1" lang="en" sz="2150">
                <a:latin typeface="Google Sans"/>
                <a:ea typeface="Google Sans"/>
                <a:cs typeface="Google Sans"/>
                <a:sym typeface="Google Sans"/>
              </a:rPr>
              <a:t>C</a:t>
            </a:r>
            <a:r>
              <a:rPr b="1" lang="en" sz="2150">
                <a:solidFill>
                  <a:srgbClr val="000000"/>
                </a:solidFill>
                <a:latin typeface="Google Sans"/>
                <a:ea typeface="Google Sans"/>
                <a:cs typeface="Google Sans"/>
                <a:sym typeface="Google Sans"/>
              </a:rPr>
              <a:t>oker </a:t>
            </a:r>
            <a:r>
              <a:rPr b="1" lang="en" sz="2150">
                <a:latin typeface="Google Sans"/>
                <a:ea typeface="Google Sans"/>
                <a:cs typeface="Google Sans"/>
                <a:sym typeface="Google Sans"/>
              </a:rPr>
              <a:t>A</a:t>
            </a:r>
            <a:r>
              <a:rPr b="1" lang="en" sz="2150">
                <a:solidFill>
                  <a:srgbClr val="000000"/>
                </a:solidFill>
                <a:latin typeface="Google Sans"/>
                <a:ea typeface="Google Sans"/>
                <a:cs typeface="Google Sans"/>
                <a:sym typeface="Google Sans"/>
              </a:rPr>
              <a:t>rtwork</a:t>
            </a:r>
            <a:endParaRPr b="1" sz="2150">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t/>
            </a:r>
            <a:endParaRPr b="1" sz="1150">
              <a:solidFill>
                <a:srgbClr val="FF0000"/>
              </a:solidFill>
              <a:latin typeface="Montserrat"/>
              <a:ea typeface="Montserrat"/>
              <a:cs typeface="Montserrat"/>
              <a:sym typeface="Montserrat"/>
            </a:endParaRPr>
          </a:p>
        </p:txBody>
      </p:sp>
      <p:pic>
        <p:nvPicPr>
          <p:cNvPr id="750" name="Google Shape;750;p67"/>
          <p:cNvPicPr preferRelativeResize="0"/>
          <p:nvPr/>
        </p:nvPicPr>
        <p:blipFill rotWithShape="1">
          <a:blip r:embed="rId3">
            <a:alphaModFix/>
          </a:blip>
          <a:srcRect b="-1739" l="-1193" r="-1655" t="0"/>
          <a:stretch/>
        </p:blipFill>
        <p:spPr>
          <a:xfrm>
            <a:off x="4412425" y="933975"/>
            <a:ext cx="4062648" cy="3133661"/>
          </a:xfrm>
          <a:prstGeom prst="rect">
            <a:avLst/>
          </a:prstGeom>
          <a:noFill/>
          <a:ln>
            <a:noFill/>
          </a:ln>
        </p:spPr>
      </p:pic>
      <p:sp>
        <p:nvSpPr>
          <p:cNvPr id="751" name="Google Shape;751;p67"/>
          <p:cNvSpPr/>
          <p:nvPr/>
        </p:nvSpPr>
        <p:spPr>
          <a:xfrm>
            <a:off x="714400" y="1415975"/>
            <a:ext cx="2903400" cy="16479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Clr>
                <a:srgbClr val="595457"/>
              </a:buClr>
              <a:buSzPts val="300"/>
              <a:buFont typeface="Montserrat Light"/>
              <a:buNone/>
            </a:pPr>
            <a:r>
              <a:rPr lang="en" sz="1100">
                <a:solidFill>
                  <a:srgbClr val="595457"/>
                </a:solidFill>
                <a:latin typeface="Google Sans"/>
                <a:ea typeface="Google Sans"/>
                <a:cs typeface="Google Sans"/>
                <a:sym typeface="Google Sans"/>
              </a:rPr>
              <a:t>Inspired by the Shirley Card and color checker tool, we commissioned Temi Coker to develop this artwork to serve as key art for the events.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rPr lang="en" sz="1100">
                <a:solidFill>
                  <a:srgbClr val="595457"/>
                </a:solidFill>
                <a:latin typeface="Google Sans"/>
                <a:ea typeface="Google Sans"/>
                <a:cs typeface="Google Sans"/>
                <a:sym typeface="Google Sans"/>
              </a:rPr>
              <a:t>This art may be applied to: </a:t>
            </a:r>
            <a:endParaRPr sz="1100">
              <a:solidFill>
                <a:srgbClr val="595457"/>
              </a:solidFill>
              <a:latin typeface="Google Sans"/>
              <a:ea typeface="Google Sans"/>
              <a:cs typeface="Google Sans"/>
              <a:sym typeface="Google Sans"/>
            </a:endParaRPr>
          </a:p>
          <a:p>
            <a:pPr indent="-298450" lvl="0" marL="457200" marR="0" rtl="0" algn="l">
              <a:lnSpc>
                <a:spcPct val="120000"/>
              </a:lnSpc>
              <a:spcBef>
                <a:spcPts val="0"/>
              </a:spcBef>
              <a:spcAft>
                <a:spcPts val="0"/>
              </a:spcAft>
              <a:buClr>
                <a:srgbClr val="595457"/>
              </a:buClr>
              <a:buSzPts val="1100"/>
              <a:buFont typeface="Google Sans"/>
              <a:buChar char="●"/>
            </a:pPr>
            <a:r>
              <a:rPr lang="en" sz="1100">
                <a:solidFill>
                  <a:srgbClr val="595457"/>
                </a:solidFill>
                <a:latin typeface="Google Sans"/>
                <a:ea typeface="Google Sans"/>
                <a:cs typeface="Google Sans"/>
                <a:sym typeface="Google Sans"/>
              </a:rPr>
              <a:t>Save the date(s) and invitation(s) </a:t>
            </a:r>
            <a:endParaRPr sz="1100">
              <a:solidFill>
                <a:srgbClr val="595457"/>
              </a:solidFill>
              <a:latin typeface="Google Sans"/>
              <a:ea typeface="Google Sans"/>
              <a:cs typeface="Google Sans"/>
              <a:sym typeface="Google Sans"/>
            </a:endParaRPr>
          </a:p>
          <a:p>
            <a:pPr indent="-298450" lvl="0" marL="457200" marR="0" rtl="0" algn="l">
              <a:lnSpc>
                <a:spcPct val="120000"/>
              </a:lnSpc>
              <a:spcBef>
                <a:spcPts val="0"/>
              </a:spcBef>
              <a:spcAft>
                <a:spcPts val="0"/>
              </a:spcAft>
              <a:buClr>
                <a:srgbClr val="595457"/>
              </a:buClr>
              <a:buSzPts val="1100"/>
              <a:buFont typeface="Google Sans"/>
              <a:buChar char="●"/>
            </a:pPr>
            <a:r>
              <a:rPr lang="en" sz="1100">
                <a:solidFill>
                  <a:srgbClr val="595457"/>
                </a:solidFill>
                <a:latin typeface="Google Sans"/>
                <a:ea typeface="Google Sans"/>
                <a:cs typeface="Google Sans"/>
                <a:sym typeface="Google Sans"/>
              </a:rPr>
              <a:t>Onsite print collateral </a:t>
            </a:r>
            <a:endParaRPr sz="1100">
              <a:solidFill>
                <a:srgbClr val="595457"/>
              </a:solidFill>
              <a:latin typeface="Google Sans"/>
              <a:ea typeface="Google Sans"/>
              <a:cs typeface="Google Sans"/>
              <a:sym typeface="Google Sans"/>
            </a:endParaRPr>
          </a:p>
          <a:p>
            <a:pPr indent="-298450" lvl="0" marL="457200" marR="0" rtl="0" algn="l">
              <a:lnSpc>
                <a:spcPct val="120000"/>
              </a:lnSpc>
              <a:spcBef>
                <a:spcPts val="0"/>
              </a:spcBef>
              <a:spcAft>
                <a:spcPts val="0"/>
              </a:spcAft>
              <a:buClr>
                <a:srgbClr val="595457"/>
              </a:buClr>
              <a:buSzPts val="1100"/>
              <a:buFont typeface="Google Sans"/>
              <a:buChar char="●"/>
            </a:pPr>
            <a:r>
              <a:rPr lang="en" sz="1100">
                <a:solidFill>
                  <a:srgbClr val="595457"/>
                </a:solidFill>
                <a:latin typeface="Google Sans"/>
                <a:ea typeface="Google Sans"/>
                <a:cs typeface="Google Sans"/>
                <a:sym typeface="Google Sans"/>
              </a:rPr>
              <a:t>Inspiration for decor </a:t>
            </a:r>
            <a:endParaRPr sz="1100">
              <a:solidFill>
                <a:srgbClr val="595457"/>
              </a:solidFill>
              <a:latin typeface="Google Sans"/>
              <a:ea typeface="Google Sans"/>
              <a:cs typeface="Google Sans"/>
              <a:sym typeface="Google Sans"/>
            </a:endParaRPr>
          </a:p>
          <a:p>
            <a:pPr indent="-298450" lvl="0" marL="457200" marR="0" rtl="0" algn="l">
              <a:lnSpc>
                <a:spcPct val="120000"/>
              </a:lnSpc>
              <a:spcBef>
                <a:spcPts val="0"/>
              </a:spcBef>
              <a:spcAft>
                <a:spcPts val="0"/>
              </a:spcAft>
              <a:buClr>
                <a:srgbClr val="595457"/>
              </a:buClr>
              <a:buSzPts val="1100"/>
              <a:buFont typeface="Google Sans"/>
              <a:buChar char="●"/>
            </a:pPr>
            <a:r>
              <a:rPr lang="en" sz="1100">
                <a:solidFill>
                  <a:srgbClr val="595457"/>
                </a:solidFill>
                <a:latin typeface="Google Sans"/>
                <a:ea typeface="Google Sans"/>
                <a:cs typeface="Google Sans"/>
                <a:sym typeface="Google Sans"/>
              </a:rPr>
              <a:t>Set design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sz="1100">
              <a:solidFill>
                <a:srgbClr val="595457"/>
              </a:solidFill>
              <a:latin typeface="Google Sans"/>
              <a:ea typeface="Google Sans"/>
              <a:cs typeface="Google Sans"/>
              <a:sym typeface="Google Sans"/>
            </a:endParaRPr>
          </a:p>
        </p:txBody>
      </p:sp>
      <p:grpSp>
        <p:nvGrpSpPr>
          <p:cNvPr id="752" name="Google Shape;752;p67"/>
          <p:cNvGrpSpPr/>
          <p:nvPr/>
        </p:nvGrpSpPr>
        <p:grpSpPr>
          <a:xfrm>
            <a:off x="-11800" y="5069575"/>
            <a:ext cx="9155927" cy="90600"/>
            <a:chOff x="-11800" y="5069575"/>
            <a:chExt cx="9155927" cy="90600"/>
          </a:xfrm>
        </p:grpSpPr>
        <p:sp>
          <p:nvSpPr>
            <p:cNvPr id="753" name="Google Shape;753;p67"/>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7"/>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7"/>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7"/>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67"/>
          <p:cNvSpPr txBox="1"/>
          <p:nvPr/>
        </p:nvSpPr>
        <p:spPr>
          <a:xfrm>
            <a:off x="6081125" y="0"/>
            <a:ext cx="30000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700">
                <a:solidFill>
                  <a:srgbClr val="FF0000"/>
                </a:solidFill>
                <a:latin typeface="Google Sans"/>
                <a:ea typeface="Google Sans"/>
                <a:cs typeface="Google Sans"/>
                <a:sym typeface="Google Sans"/>
              </a:rPr>
              <a:t>WIP</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68"/>
          <p:cNvSpPr txBox="1"/>
          <p:nvPr/>
        </p:nvSpPr>
        <p:spPr>
          <a:xfrm>
            <a:off x="914400" y="457200"/>
            <a:ext cx="2556600" cy="5472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2383">
                <a:solidFill>
                  <a:srgbClr val="000000"/>
                </a:solidFill>
                <a:latin typeface="Google Sans"/>
                <a:ea typeface="Google Sans"/>
                <a:cs typeface="Google Sans"/>
                <a:sym typeface="Google Sans"/>
              </a:rPr>
              <a:t>event lock up</a:t>
            </a:r>
            <a:endParaRPr b="1" sz="2383">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900">
                <a:solidFill>
                  <a:srgbClr val="000000"/>
                </a:solidFill>
                <a:highlight>
                  <a:srgbClr val="FFFFFF"/>
                </a:highlight>
                <a:latin typeface="Google Sans"/>
                <a:ea typeface="Google Sans"/>
                <a:cs typeface="Google Sans"/>
                <a:sym typeface="Google Sans"/>
              </a:rPr>
              <a:t>leveraged throughout</a:t>
            </a:r>
            <a:endParaRPr sz="2800">
              <a:latin typeface="Google Sans"/>
              <a:ea typeface="Google Sans"/>
              <a:cs typeface="Google Sans"/>
              <a:sym typeface="Google Sans"/>
            </a:endParaRPr>
          </a:p>
        </p:txBody>
      </p:sp>
      <p:sp>
        <p:nvSpPr>
          <p:cNvPr id="763" name="Google Shape;763;p68"/>
          <p:cNvSpPr/>
          <p:nvPr/>
        </p:nvSpPr>
        <p:spPr>
          <a:xfrm>
            <a:off x="914398" y="3331893"/>
            <a:ext cx="3094500" cy="1064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4" name="Google Shape;764;p68"/>
          <p:cNvPicPr preferRelativeResize="0"/>
          <p:nvPr/>
        </p:nvPicPr>
        <p:blipFill>
          <a:blip r:embed="rId3">
            <a:alphaModFix/>
          </a:blip>
          <a:stretch>
            <a:fillRect/>
          </a:stretch>
        </p:blipFill>
        <p:spPr>
          <a:xfrm>
            <a:off x="932453" y="1844700"/>
            <a:ext cx="3094369" cy="960776"/>
          </a:xfrm>
          <a:prstGeom prst="rect">
            <a:avLst/>
          </a:prstGeom>
          <a:noFill/>
          <a:ln>
            <a:noFill/>
          </a:ln>
        </p:spPr>
      </p:pic>
      <p:pic>
        <p:nvPicPr>
          <p:cNvPr id="765" name="Google Shape;765;p68"/>
          <p:cNvPicPr preferRelativeResize="0"/>
          <p:nvPr/>
        </p:nvPicPr>
        <p:blipFill rotWithShape="1">
          <a:blip r:embed="rId4">
            <a:alphaModFix/>
          </a:blip>
          <a:srcRect b="0" l="0" r="0" t="0"/>
          <a:stretch/>
        </p:blipFill>
        <p:spPr>
          <a:xfrm>
            <a:off x="1020607" y="3412672"/>
            <a:ext cx="2883482" cy="895290"/>
          </a:xfrm>
          <a:prstGeom prst="rect">
            <a:avLst/>
          </a:prstGeom>
          <a:noFill/>
          <a:ln>
            <a:noFill/>
          </a:ln>
        </p:spPr>
      </p:pic>
      <p:grpSp>
        <p:nvGrpSpPr>
          <p:cNvPr id="766" name="Google Shape;766;p68"/>
          <p:cNvGrpSpPr/>
          <p:nvPr/>
        </p:nvGrpSpPr>
        <p:grpSpPr>
          <a:xfrm>
            <a:off x="-11800" y="5069575"/>
            <a:ext cx="9155927" cy="90600"/>
            <a:chOff x="-11800" y="5069575"/>
            <a:chExt cx="9155927" cy="90600"/>
          </a:xfrm>
        </p:grpSpPr>
        <p:sp>
          <p:nvSpPr>
            <p:cNvPr id="767" name="Google Shape;767;p68"/>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8"/>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8"/>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8"/>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69"/>
          <p:cNvPicPr preferRelativeResize="0"/>
          <p:nvPr/>
        </p:nvPicPr>
        <p:blipFill>
          <a:blip r:embed="rId3">
            <a:alphaModFix/>
          </a:blip>
          <a:stretch>
            <a:fillRect/>
          </a:stretch>
        </p:blipFill>
        <p:spPr>
          <a:xfrm>
            <a:off x="3242312" y="958650"/>
            <a:ext cx="2659396" cy="3452001"/>
          </a:xfrm>
          <a:prstGeom prst="rect">
            <a:avLst/>
          </a:prstGeom>
          <a:noFill/>
          <a:ln>
            <a:noFill/>
          </a:ln>
        </p:spPr>
      </p:pic>
      <p:sp>
        <p:nvSpPr>
          <p:cNvPr id="776" name="Google Shape;776;p69"/>
          <p:cNvSpPr txBox="1"/>
          <p:nvPr/>
        </p:nvSpPr>
        <p:spPr>
          <a:xfrm>
            <a:off x="7029150" y="226675"/>
            <a:ext cx="17616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Google Sans"/>
                <a:ea typeface="Google Sans"/>
                <a:cs typeface="Google Sans"/>
                <a:sym typeface="Google Sans"/>
              </a:rPr>
              <a:t>Approved Design Direction</a:t>
            </a:r>
            <a:endParaRPr b="1" sz="1700">
              <a:solidFill>
                <a:srgbClr val="FF0000"/>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09" name="Shape 109"/>
        <p:cNvGrpSpPr/>
        <p:nvPr/>
      </p:nvGrpSpPr>
      <p:grpSpPr>
        <a:xfrm>
          <a:off x="0" y="0"/>
          <a:ext cx="0" cy="0"/>
          <a:chOff x="0" y="0"/>
          <a:chExt cx="0" cy="0"/>
        </a:xfrm>
      </p:grpSpPr>
      <p:sp>
        <p:nvSpPr>
          <p:cNvPr id="110" name="Google Shape;110;p25"/>
          <p:cNvSpPr txBox="1"/>
          <p:nvPr/>
        </p:nvSpPr>
        <p:spPr>
          <a:xfrm>
            <a:off x="667900" y="1401900"/>
            <a:ext cx="60900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Attendee Experience</a:t>
            </a:r>
            <a:endParaRPr b="1" sz="7000">
              <a:solidFill>
                <a:srgbClr val="434343"/>
              </a:solidFill>
              <a:latin typeface="Google Sans"/>
              <a:ea typeface="Google Sans"/>
              <a:cs typeface="Google Sans"/>
              <a:sym typeface="Google Sans"/>
            </a:endParaRPr>
          </a:p>
        </p:txBody>
      </p:sp>
      <p:pic>
        <p:nvPicPr>
          <p:cNvPr id="111" name="Google Shape;111;p25"/>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112" name="Google Shape;112;p25"/>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0"/>
          <p:cNvSpPr txBox="1"/>
          <p:nvPr/>
        </p:nvSpPr>
        <p:spPr>
          <a:xfrm>
            <a:off x="914400" y="457200"/>
            <a:ext cx="3217200" cy="5472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2220">
                <a:solidFill>
                  <a:srgbClr val="000000"/>
                </a:solidFill>
                <a:latin typeface="Google Sans"/>
                <a:ea typeface="Google Sans"/>
                <a:cs typeface="Google Sans"/>
                <a:sym typeface="Google Sans"/>
              </a:rPr>
              <a:t>vaccine notice</a:t>
            </a:r>
            <a:endParaRPr b="1" sz="2220">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900">
                <a:solidFill>
                  <a:srgbClr val="000000"/>
                </a:solidFill>
                <a:highlight>
                  <a:srgbClr val="FFFFFF"/>
                </a:highlight>
                <a:latin typeface="Google Sans"/>
                <a:ea typeface="Google Sans"/>
                <a:cs typeface="Google Sans"/>
                <a:sym typeface="Google Sans"/>
              </a:rPr>
              <a:t>mounted on venue walls of the 1st floor registration area</a:t>
            </a:r>
            <a:endParaRPr sz="2800">
              <a:latin typeface="Google Sans"/>
              <a:ea typeface="Google Sans"/>
              <a:cs typeface="Google Sans"/>
              <a:sym typeface="Google Sans"/>
            </a:endParaRPr>
          </a:p>
        </p:txBody>
      </p:sp>
      <p:pic>
        <p:nvPicPr>
          <p:cNvPr id="782" name="Google Shape;782;p70"/>
          <p:cNvPicPr preferRelativeResize="0"/>
          <p:nvPr/>
        </p:nvPicPr>
        <p:blipFill rotWithShape="1">
          <a:blip r:embed="rId3">
            <a:alphaModFix/>
          </a:blip>
          <a:srcRect b="0" l="9" r="19" t="0"/>
          <a:stretch/>
        </p:blipFill>
        <p:spPr>
          <a:xfrm>
            <a:off x="4571998" y="457200"/>
            <a:ext cx="3267921" cy="4229100"/>
          </a:xfrm>
          <a:prstGeom prst="rect">
            <a:avLst/>
          </a:prstGeom>
          <a:noFill/>
          <a:ln cap="flat" cmpd="sng" w="9525">
            <a:solidFill>
              <a:srgbClr val="EEEEEE"/>
            </a:solidFill>
            <a:prstDash val="solid"/>
            <a:round/>
            <a:headEnd len="sm" w="sm" type="none"/>
            <a:tailEnd len="sm" w="sm" type="none"/>
          </a:ln>
        </p:spPr>
      </p:pic>
      <p:sp>
        <p:nvSpPr>
          <p:cNvPr id="783" name="Google Shape;783;p70"/>
          <p:cNvSpPr txBox="1"/>
          <p:nvPr/>
        </p:nvSpPr>
        <p:spPr>
          <a:xfrm>
            <a:off x="1327607" y="1235350"/>
            <a:ext cx="22230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rgbClr val="000000"/>
                </a:solidFill>
                <a:latin typeface="Google Sans"/>
                <a:ea typeface="Google Sans"/>
                <a:cs typeface="Google Sans"/>
                <a:sym typeface="Google Sans"/>
              </a:rPr>
              <a:t>SIZE</a:t>
            </a:r>
            <a:endParaRPr b="1" sz="1000">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000">
                <a:solidFill>
                  <a:srgbClr val="000000"/>
                </a:solidFill>
                <a:latin typeface="Google Sans"/>
                <a:ea typeface="Google Sans"/>
                <a:cs typeface="Google Sans"/>
                <a:sym typeface="Google Sans"/>
              </a:rPr>
              <a:t>8.5” X 11”</a:t>
            </a:r>
            <a:endParaRPr sz="1000">
              <a:solidFill>
                <a:srgbClr val="000000"/>
              </a:solidFill>
              <a:latin typeface="Google Sans"/>
              <a:ea typeface="Google Sans"/>
              <a:cs typeface="Google Sans"/>
              <a:sym typeface="Google Sans"/>
            </a:endParaRPr>
          </a:p>
        </p:txBody>
      </p:sp>
      <p:sp>
        <p:nvSpPr>
          <p:cNvPr id="784" name="Google Shape;784;p70"/>
          <p:cNvSpPr txBox="1"/>
          <p:nvPr/>
        </p:nvSpPr>
        <p:spPr>
          <a:xfrm>
            <a:off x="1342307" y="1925250"/>
            <a:ext cx="2223000" cy="646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rgbClr val="000000"/>
                </a:solidFill>
                <a:latin typeface="Google Sans"/>
                <a:ea typeface="Google Sans"/>
                <a:cs typeface="Google Sans"/>
                <a:sym typeface="Google Sans"/>
              </a:rPr>
              <a:t>COPY</a:t>
            </a:r>
            <a:endParaRPr b="1" sz="1000">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000">
                <a:solidFill>
                  <a:srgbClr val="000000"/>
                </a:solidFill>
                <a:latin typeface="Google Sans"/>
                <a:ea typeface="Google Sans"/>
                <a:cs typeface="Google Sans"/>
                <a:sym typeface="Google Sans"/>
              </a:rPr>
              <a:t>You must provide proof of vaccination and I.D. for entry.</a:t>
            </a:r>
            <a:endParaRPr sz="1000">
              <a:solidFill>
                <a:srgbClr val="000000"/>
              </a:solidFill>
              <a:latin typeface="Google Sans"/>
              <a:ea typeface="Google Sans"/>
              <a:cs typeface="Google Sans"/>
              <a:sym typeface="Google Sans"/>
            </a:endParaRPr>
          </a:p>
        </p:txBody>
      </p:sp>
      <p:grpSp>
        <p:nvGrpSpPr>
          <p:cNvPr id="785" name="Google Shape;785;p70"/>
          <p:cNvGrpSpPr/>
          <p:nvPr/>
        </p:nvGrpSpPr>
        <p:grpSpPr>
          <a:xfrm>
            <a:off x="-11800" y="5069575"/>
            <a:ext cx="9155927" cy="90600"/>
            <a:chOff x="-11800" y="5069575"/>
            <a:chExt cx="9155927" cy="90600"/>
          </a:xfrm>
        </p:grpSpPr>
        <p:sp>
          <p:nvSpPr>
            <p:cNvPr id="786" name="Google Shape;786;p70"/>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70"/>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70"/>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70"/>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71"/>
          <p:cNvSpPr txBox="1"/>
          <p:nvPr/>
        </p:nvSpPr>
        <p:spPr>
          <a:xfrm>
            <a:off x="914400" y="457200"/>
            <a:ext cx="3555000" cy="5472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2150">
                <a:solidFill>
                  <a:srgbClr val="000000"/>
                </a:solidFill>
                <a:latin typeface="Google Sans"/>
                <a:ea typeface="Google Sans"/>
                <a:cs typeface="Google Sans"/>
                <a:sym typeface="Google Sans"/>
              </a:rPr>
              <a:t>restroom signage</a:t>
            </a:r>
            <a:endParaRPr b="1" sz="2150">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900">
                <a:solidFill>
                  <a:srgbClr val="000000"/>
                </a:solidFill>
                <a:highlight>
                  <a:srgbClr val="FFFFFF"/>
                </a:highlight>
                <a:latin typeface="Google Sans"/>
                <a:ea typeface="Google Sans"/>
                <a:cs typeface="Google Sans"/>
                <a:sym typeface="Google Sans"/>
              </a:rPr>
              <a:t>vinyl adhered to existing dimensional sign </a:t>
            </a:r>
            <a:endParaRPr sz="2800">
              <a:latin typeface="Google Sans"/>
              <a:ea typeface="Google Sans"/>
              <a:cs typeface="Google Sans"/>
              <a:sym typeface="Google Sans"/>
            </a:endParaRPr>
          </a:p>
        </p:txBody>
      </p:sp>
      <p:sp>
        <p:nvSpPr>
          <p:cNvPr id="795" name="Google Shape;795;p71"/>
          <p:cNvSpPr txBox="1"/>
          <p:nvPr/>
        </p:nvSpPr>
        <p:spPr>
          <a:xfrm>
            <a:off x="5109198" y="1068002"/>
            <a:ext cx="1897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Google Sans"/>
                <a:ea typeface="Google Sans"/>
                <a:cs typeface="Google Sans"/>
                <a:sym typeface="Google Sans"/>
              </a:rPr>
              <a:t>OPTION A</a:t>
            </a:r>
            <a:endParaRPr b="1" i="0" sz="1000" u="none" cap="none" strike="noStrike">
              <a:solidFill>
                <a:srgbClr val="000000"/>
              </a:solidFill>
              <a:latin typeface="Google Sans"/>
              <a:ea typeface="Google Sans"/>
              <a:cs typeface="Google Sans"/>
              <a:sym typeface="Google Sans"/>
            </a:endParaRPr>
          </a:p>
        </p:txBody>
      </p:sp>
      <p:pic>
        <p:nvPicPr>
          <p:cNvPr id="796" name="Google Shape;796;p71"/>
          <p:cNvPicPr preferRelativeResize="0"/>
          <p:nvPr/>
        </p:nvPicPr>
        <p:blipFill rotWithShape="1">
          <a:blip r:embed="rId3">
            <a:alphaModFix/>
          </a:blip>
          <a:srcRect b="0" l="0" r="0" t="0"/>
          <a:stretch/>
        </p:blipFill>
        <p:spPr>
          <a:xfrm>
            <a:off x="4229161" y="1463775"/>
            <a:ext cx="3657602" cy="1219201"/>
          </a:xfrm>
          <a:prstGeom prst="rect">
            <a:avLst/>
          </a:prstGeom>
          <a:noFill/>
          <a:ln cap="flat" cmpd="sng" w="9525">
            <a:solidFill>
              <a:srgbClr val="EEEEEE"/>
            </a:solidFill>
            <a:prstDash val="solid"/>
            <a:round/>
            <a:headEnd len="sm" w="sm" type="none"/>
            <a:tailEnd len="sm" w="sm" type="none"/>
          </a:ln>
        </p:spPr>
      </p:pic>
      <p:sp>
        <p:nvSpPr>
          <p:cNvPr id="797" name="Google Shape;797;p71"/>
          <p:cNvSpPr txBox="1"/>
          <p:nvPr/>
        </p:nvSpPr>
        <p:spPr>
          <a:xfrm>
            <a:off x="1327607" y="1235350"/>
            <a:ext cx="22230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rgbClr val="000000"/>
                </a:solidFill>
                <a:latin typeface="Google Sans"/>
                <a:ea typeface="Google Sans"/>
                <a:cs typeface="Google Sans"/>
                <a:sym typeface="Google Sans"/>
              </a:rPr>
              <a:t>SIZE</a:t>
            </a:r>
            <a:endParaRPr b="1" sz="1000">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000">
                <a:solidFill>
                  <a:srgbClr val="000000"/>
                </a:solidFill>
                <a:latin typeface="Google Sans"/>
                <a:ea typeface="Google Sans"/>
                <a:cs typeface="Google Sans"/>
                <a:sym typeface="Google Sans"/>
              </a:rPr>
              <a:t>9” X 3”</a:t>
            </a:r>
            <a:endParaRPr sz="1000">
              <a:solidFill>
                <a:srgbClr val="000000"/>
              </a:solidFill>
              <a:latin typeface="Google Sans"/>
              <a:ea typeface="Google Sans"/>
              <a:cs typeface="Google Sans"/>
              <a:sym typeface="Google Sans"/>
            </a:endParaRPr>
          </a:p>
        </p:txBody>
      </p:sp>
      <p:sp>
        <p:nvSpPr>
          <p:cNvPr id="798" name="Google Shape;798;p71"/>
          <p:cNvSpPr txBox="1"/>
          <p:nvPr/>
        </p:nvSpPr>
        <p:spPr>
          <a:xfrm>
            <a:off x="1342307" y="1925250"/>
            <a:ext cx="22230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rgbClr val="000000"/>
                </a:solidFill>
                <a:latin typeface="Google Sans"/>
                <a:ea typeface="Google Sans"/>
                <a:cs typeface="Google Sans"/>
                <a:sym typeface="Google Sans"/>
              </a:rPr>
              <a:t>COPY</a:t>
            </a:r>
            <a:endParaRPr b="1" sz="1000">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000">
                <a:solidFill>
                  <a:srgbClr val="000000"/>
                </a:solidFill>
                <a:latin typeface="Google Sans"/>
                <a:ea typeface="Google Sans"/>
                <a:cs typeface="Google Sans"/>
                <a:sym typeface="Google Sans"/>
              </a:rPr>
              <a:t>All Gender Restroom</a:t>
            </a:r>
            <a:endParaRPr sz="1000">
              <a:solidFill>
                <a:srgbClr val="000000"/>
              </a:solidFill>
              <a:latin typeface="Google Sans"/>
              <a:ea typeface="Google Sans"/>
              <a:cs typeface="Google Sans"/>
              <a:sym typeface="Google Sans"/>
            </a:endParaRPr>
          </a:p>
        </p:txBody>
      </p:sp>
      <p:sp>
        <p:nvSpPr>
          <p:cNvPr id="799" name="Google Shape;799;p71"/>
          <p:cNvSpPr txBox="1"/>
          <p:nvPr/>
        </p:nvSpPr>
        <p:spPr>
          <a:xfrm>
            <a:off x="5109198" y="3142352"/>
            <a:ext cx="1897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Google Sans"/>
                <a:ea typeface="Google Sans"/>
                <a:cs typeface="Google Sans"/>
                <a:sym typeface="Google Sans"/>
              </a:rPr>
              <a:t>OPTION B</a:t>
            </a:r>
            <a:endParaRPr b="1" i="0" sz="1000" u="none" cap="none" strike="noStrike">
              <a:solidFill>
                <a:srgbClr val="000000"/>
              </a:solidFill>
              <a:latin typeface="Google Sans"/>
              <a:ea typeface="Google Sans"/>
              <a:cs typeface="Google Sans"/>
              <a:sym typeface="Google Sans"/>
            </a:endParaRPr>
          </a:p>
        </p:txBody>
      </p:sp>
      <p:pic>
        <p:nvPicPr>
          <p:cNvPr id="800" name="Google Shape;800;p71"/>
          <p:cNvPicPr preferRelativeResize="0"/>
          <p:nvPr/>
        </p:nvPicPr>
        <p:blipFill rotWithShape="1">
          <a:blip r:embed="rId3">
            <a:alphaModFix/>
          </a:blip>
          <a:srcRect b="0" l="0" r="0" t="0"/>
          <a:stretch/>
        </p:blipFill>
        <p:spPr>
          <a:xfrm>
            <a:off x="4229161" y="3538125"/>
            <a:ext cx="3657602" cy="1219201"/>
          </a:xfrm>
          <a:prstGeom prst="rect">
            <a:avLst/>
          </a:prstGeom>
          <a:noFill/>
          <a:ln cap="flat" cmpd="sng" w="9525">
            <a:solidFill>
              <a:srgbClr val="EEEEEE"/>
            </a:solidFill>
            <a:prstDash val="solid"/>
            <a:round/>
            <a:headEnd len="sm" w="sm" type="none"/>
            <a:tailEnd len="sm" w="sm" type="none"/>
          </a:ln>
        </p:spPr>
      </p:pic>
      <p:cxnSp>
        <p:nvCxnSpPr>
          <p:cNvPr id="801" name="Google Shape;801;p71"/>
          <p:cNvCxnSpPr/>
          <p:nvPr/>
        </p:nvCxnSpPr>
        <p:spPr>
          <a:xfrm>
            <a:off x="4981400" y="2925602"/>
            <a:ext cx="2153100" cy="0"/>
          </a:xfrm>
          <a:prstGeom prst="straightConnector1">
            <a:avLst/>
          </a:prstGeom>
          <a:noFill/>
          <a:ln cap="flat" cmpd="sng" w="9525">
            <a:solidFill>
              <a:srgbClr val="595959"/>
            </a:solidFill>
            <a:prstDash val="solid"/>
            <a:round/>
            <a:headEnd len="sm" w="sm" type="none"/>
            <a:tailEnd len="sm" w="sm" type="none"/>
          </a:ln>
        </p:spPr>
      </p:cxnSp>
      <p:pic>
        <p:nvPicPr>
          <p:cNvPr id="802" name="Google Shape;802;p71"/>
          <p:cNvPicPr preferRelativeResize="0"/>
          <p:nvPr/>
        </p:nvPicPr>
        <p:blipFill>
          <a:blip r:embed="rId4">
            <a:alphaModFix/>
          </a:blip>
          <a:stretch>
            <a:fillRect/>
          </a:stretch>
        </p:blipFill>
        <p:spPr>
          <a:xfrm>
            <a:off x="4229150" y="3538125"/>
            <a:ext cx="3657602" cy="1219201"/>
          </a:xfrm>
          <a:prstGeom prst="rect">
            <a:avLst/>
          </a:prstGeom>
          <a:noFill/>
          <a:ln cap="flat" cmpd="sng" w="9525">
            <a:solidFill>
              <a:srgbClr val="EEEEEE"/>
            </a:solidFill>
            <a:prstDash val="solid"/>
            <a:round/>
            <a:headEnd len="sm" w="sm" type="none"/>
            <a:tailEnd len="sm" w="sm" type="none"/>
          </a:ln>
        </p:spPr>
      </p:pic>
      <p:grpSp>
        <p:nvGrpSpPr>
          <p:cNvPr id="803" name="Google Shape;803;p71"/>
          <p:cNvGrpSpPr/>
          <p:nvPr/>
        </p:nvGrpSpPr>
        <p:grpSpPr>
          <a:xfrm>
            <a:off x="-11800" y="5069575"/>
            <a:ext cx="9155927" cy="90600"/>
            <a:chOff x="-11800" y="5069575"/>
            <a:chExt cx="9155927" cy="90600"/>
          </a:xfrm>
        </p:grpSpPr>
        <p:sp>
          <p:nvSpPr>
            <p:cNvPr id="804" name="Google Shape;804;p71"/>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1"/>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71"/>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71"/>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72"/>
          <p:cNvSpPr txBox="1"/>
          <p:nvPr/>
        </p:nvSpPr>
        <p:spPr>
          <a:xfrm>
            <a:off x="914400" y="457200"/>
            <a:ext cx="3555000" cy="547200"/>
          </a:xfrm>
          <a:prstGeom prst="rect">
            <a:avLst/>
          </a:prstGeom>
          <a:noFill/>
          <a:ln>
            <a:noFill/>
          </a:ln>
        </p:spPr>
        <p:txBody>
          <a:bodyPr anchorCtr="0" anchor="t" bIns="91425" lIns="0" spcFirstLastPara="1" rIns="91425" wrap="square" tIns="91425">
            <a:noAutofit/>
          </a:bodyPr>
          <a:lstStyle/>
          <a:p>
            <a:pPr indent="0" lvl="0" marL="0" rtl="0" algn="l">
              <a:lnSpc>
                <a:spcPct val="80000"/>
              </a:lnSpc>
              <a:spcBef>
                <a:spcPts val="0"/>
              </a:spcBef>
              <a:spcAft>
                <a:spcPts val="0"/>
              </a:spcAft>
              <a:buClr>
                <a:srgbClr val="000000"/>
              </a:buClr>
              <a:buSzPts val="1100"/>
              <a:buFont typeface="Arial"/>
              <a:buNone/>
            </a:pPr>
            <a:r>
              <a:rPr b="1" lang="en" sz="2150">
                <a:solidFill>
                  <a:srgbClr val="595457"/>
                </a:solidFill>
                <a:latin typeface="Google Sans"/>
                <a:ea typeface="Google Sans"/>
                <a:cs typeface="Google Sans"/>
                <a:sym typeface="Google Sans"/>
              </a:rPr>
              <a:t>monitor holding slides</a:t>
            </a:r>
            <a:endParaRPr b="1" sz="2150">
              <a:solidFill>
                <a:srgbClr val="595457"/>
              </a:solidFill>
              <a:latin typeface="Google Sans"/>
              <a:ea typeface="Google Sans"/>
              <a:cs typeface="Google Sans"/>
              <a:sym typeface="Google Sans"/>
            </a:endParaRPr>
          </a:p>
          <a:p>
            <a:pPr indent="0" lvl="0" marL="0" rtl="0" algn="l">
              <a:lnSpc>
                <a:spcPct val="80000"/>
              </a:lnSpc>
              <a:spcBef>
                <a:spcPts val="0"/>
              </a:spcBef>
              <a:spcAft>
                <a:spcPts val="0"/>
              </a:spcAft>
              <a:buClr>
                <a:srgbClr val="000000"/>
              </a:buClr>
              <a:buSzPts val="1100"/>
              <a:buFont typeface="Arial"/>
              <a:buNone/>
            </a:pPr>
            <a:r>
              <a:rPr lang="en" sz="1900">
                <a:solidFill>
                  <a:srgbClr val="595457"/>
                </a:solidFill>
                <a:highlight>
                  <a:srgbClr val="FFFFFF"/>
                </a:highlight>
                <a:latin typeface="Google Sans"/>
                <a:ea typeface="Google Sans"/>
                <a:cs typeface="Google Sans"/>
                <a:sym typeface="Google Sans"/>
              </a:rPr>
              <a:t>integrated branding </a:t>
            </a:r>
            <a:endParaRPr sz="3800">
              <a:solidFill>
                <a:srgbClr val="595457"/>
              </a:solidFill>
              <a:latin typeface="Google Sans"/>
              <a:ea typeface="Google Sans"/>
              <a:cs typeface="Google Sans"/>
              <a:sym typeface="Google Sans"/>
            </a:endParaRPr>
          </a:p>
        </p:txBody>
      </p:sp>
      <p:sp>
        <p:nvSpPr>
          <p:cNvPr id="813" name="Google Shape;813;p72"/>
          <p:cNvSpPr txBox="1"/>
          <p:nvPr/>
        </p:nvSpPr>
        <p:spPr>
          <a:xfrm>
            <a:off x="1327607" y="1235350"/>
            <a:ext cx="2223000" cy="492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 sz="1000">
                <a:solidFill>
                  <a:srgbClr val="000000"/>
                </a:solidFill>
                <a:latin typeface="Google Sans"/>
                <a:ea typeface="Google Sans"/>
                <a:cs typeface="Google Sans"/>
                <a:sym typeface="Google Sans"/>
              </a:rPr>
              <a:t>SIZE</a:t>
            </a:r>
            <a:endParaRPr b="1" sz="1000">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None/>
            </a:pPr>
            <a:r>
              <a:rPr lang="en" sz="1000">
                <a:solidFill>
                  <a:srgbClr val="000000"/>
                </a:solidFill>
                <a:latin typeface="Google Sans"/>
                <a:ea typeface="Google Sans"/>
                <a:cs typeface="Google Sans"/>
                <a:sym typeface="Google Sans"/>
              </a:rPr>
              <a:t>1920 x 1080</a:t>
            </a:r>
            <a:endParaRPr sz="1000">
              <a:solidFill>
                <a:srgbClr val="000000"/>
              </a:solidFill>
              <a:latin typeface="Google Sans"/>
              <a:ea typeface="Google Sans"/>
              <a:cs typeface="Google Sans"/>
              <a:sym typeface="Google Sans"/>
            </a:endParaRPr>
          </a:p>
        </p:txBody>
      </p:sp>
      <p:pic>
        <p:nvPicPr>
          <p:cNvPr id="814" name="Google Shape;814;p72"/>
          <p:cNvPicPr preferRelativeResize="0"/>
          <p:nvPr/>
        </p:nvPicPr>
        <p:blipFill rotWithShape="1">
          <a:blip r:embed="rId3">
            <a:alphaModFix/>
          </a:blip>
          <a:srcRect b="0" l="0" r="0" t="0"/>
          <a:stretch/>
        </p:blipFill>
        <p:spPr>
          <a:xfrm>
            <a:off x="6470225" y="2425977"/>
            <a:ext cx="2350198" cy="1321975"/>
          </a:xfrm>
          <a:prstGeom prst="rect">
            <a:avLst/>
          </a:prstGeom>
          <a:noFill/>
          <a:ln cap="flat" cmpd="sng" w="9525">
            <a:solidFill>
              <a:srgbClr val="EEEEEE"/>
            </a:solidFill>
            <a:prstDash val="solid"/>
            <a:round/>
            <a:headEnd len="sm" w="sm" type="none"/>
            <a:tailEnd len="sm" w="sm" type="none"/>
          </a:ln>
        </p:spPr>
      </p:pic>
      <p:pic>
        <p:nvPicPr>
          <p:cNvPr id="815" name="Google Shape;815;p72"/>
          <p:cNvPicPr preferRelativeResize="0"/>
          <p:nvPr/>
        </p:nvPicPr>
        <p:blipFill rotWithShape="1">
          <a:blip r:embed="rId4">
            <a:alphaModFix/>
          </a:blip>
          <a:srcRect b="0" l="0" r="0" t="0"/>
          <a:stretch/>
        </p:blipFill>
        <p:spPr>
          <a:xfrm>
            <a:off x="996600" y="2425968"/>
            <a:ext cx="2350198" cy="1321986"/>
          </a:xfrm>
          <a:prstGeom prst="rect">
            <a:avLst/>
          </a:prstGeom>
          <a:noFill/>
          <a:ln cap="flat" cmpd="sng" w="9525">
            <a:solidFill>
              <a:srgbClr val="EEEEEE"/>
            </a:solidFill>
            <a:prstDash val="solid"/>
            <a:round/>
            <a:headEnd len="sm" w="sm" type="none"/>
            <a:tailEnd len="sm" w="sm" type="none"/>
          </a:ln>
        </p:spPr>
      </p:pic>
      <p:grpSp>
        <p:nvGrpSpPr>
          <p:cNvPr id="816" name="Google Shape;816;p72"/>
          <p:cNvGrpSpPr/>
          <p:nvPr/>
        </p:nvGrpSpPr>
        <p:grpSpPr>
          <a:xfrm>
            <a:off x="3733413" y="2417100"/>
            <a:ext cx="2350200" cy="1322100"/>
            <a:chOff x="6186800" y="2213313"/>
            <a:chExt cx="2350200" cy="1322100"/>
          </a:xfrm>
        </p:grpSpPr>
        <p:sp>
          <p:nvSpPr>
            <p:cNvPr id="817" name="Google Shape;817;p72"/>
            <p:cNvSpPr/>
            <p:nvPr/>
          </p:nvSpPr>
          <p:spPr>
            <a:xfrm>
              <a:off x="6186800" y="2213313"/>
              <a:ext cx="2350200" cy="1322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8" name="Google Shape;818;p72"/>
            <p:cNvPicPr preferRelativeResize="0"/>
            <p:nvPr/>
          </p:nvPicPr>
          <p:blipFill rotWithShape="1">
            <a:blip r:embed="rId5">
              <a:alphaModFix/>
            </a:blip>
            <a:srcRect b="54609" l="0" r="85200" t="0"/>
            <a:stretch/>
          </p:blipFill>
          <p:spPr>
            <a:xfrm>
              <a:off x="7074593" y="2621414"/>
              <a:ext cx="574618" cy="547199"/>
            </a:xfrm>
            <a:prstGeom prst="rect">
              <a:avLst/>
            </a:prstGeom>
            <a:noFill/>
            <a:ln>
              <a:noFill/>
            </a:ln>
          </p:spPr>
        </p:pic>
      </p:grpSp>
      <p:sp>
        <p:nvSpPr>
          <p:cNvPr id="819" name="Google Shape;819;p72"/>
          <p:cNvSpPr txBox="1"/>
          <p:nvPr/>
        </p:nvSpPr>
        <p:spPr>
          <a:xfrm>
            <a:off x="1327598" y="2009502"/>
            <a:ext cx="1897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Google Sans"/>
                <a:ea typeface="Google Sans"/>
                <a:cs typeface="Google Sans"/>
                <a:sym typeface="Google Sans"/>
              </a:rPr>
              <a:t>A</a:t>
            </a:r>
            <a:endParaRPr b="1" i="0" sz="1000" u="none" cap="none" strike="noStrike">
              <a:solidFill>
                <a:srgbClr val="000000"/>
              </a:solidFill>
              <a:latin typeface="Google Sans"/>
              <a:ea typeface="Google Sans"/>
              <a:cs typeface="Google Sans"/>
              <a:sym typeface="Google Sans"/>
            </a:endParaRPr>
          </a:p>
        </p:txBody>
      </p:sp>
      <p:cxnSp>
        <p:nvCxnSpPr>
          <p:cNvPr id="820" name="Google Shape;820;p72"/>
          <p:cNvCxnSpPr/>
          <p:nvPr/>
        </p:nvCxnSpPr>
        <p:spPr>
          <a:xfrm rot="10800000">
            <a:off x="3550607" y="2664425"/>
            <a:ext cx="0" cy="845100"/>
          </a:xfrm>
          <a:prstGeom prst="straightConnector1">
            <a:avLst/>
          </a:prstGeom>
          <a:noFill/>
          <a:ln cap="flat" cmpd="sng" w="9525">
            <a:solidFill>
              <a:srgbClr val="595959"/>
            </a:solidFill>
            <a:prstDash val="solid"/>
            <a:round/>
            <a:headEnd len="sm" w="sm" type="none"/>
            <a:tailEnd len="sm" w="sm" type="none"/>
          </a:ln>
        </p:spPr>
      </p:cxnSp>
      <p:cxnSp>
        <p:nvCxnSpPr>
          <p:cNvPr id="821" name="Google Shape;821;p72"/>
          <p:cNvCxnSpPr/>
          <p:nvPr/>
        </p:nvCxnSpPr>
        <p:spPr>
          <a:xfrm rot="10800000">
            <a:off x="6280157" y="2664425"/>
            <a:ext cx="0" cy="845100"/>
          </a:xfrm>
          <a:prstGeom prst="straightConnector1">
            <a:avLst/>
          </a:prstGeom>
          <a:noFill/>
          <a:ln cap="flat" cmpd="sng" w="9525">
            <a:solidFill>
              <a:srgbClr val="595959"/>
            </a:solidFill>
            <a:prstDash val="solid"/>
            <a:round/>
            <a:headEnd len="sm" w="sm" type="none"/>
            <a:tailEnd len="sm" w="sm" type="none"/>
          </a:ln>
        </p:spPr>
      </p:cxnSp>
      <p:sp>
        <p:nvSpPr>
          <p:cNvPr id="822" name="Google Shape;822;p72"/>
          <p:cNvSpPr txBox="1"/>
          <p:nvPr/>
        </p:nvSpPr>
        <p:spPr>
          <a:xfrm>
            <a:off x="3959773" y="2009502"/>
            <a:ext cx="1897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Google Sans"/>
                <a:ea typeface="Google Sans"/>
                <a:cs typeface="Google Sans"/>
                <a:sym typeface="Google Sans"/>
              </a:rPr>
              <a:t>B</a:t>
            </a:r>
            <a:endParaRPr b="1" i="0" sz="1000" u="none" cap="none" strike="noStrike">
              <a:solidFill>
                <a:srgbClr val="000000"/>
              </a:solidFill>
              <a:latin typeface="Google Sans"/>
              <a:ea typeface="Google Sans"/>
              <a:cs typeface="Google Sans"/>
              <a:sym typeface="Google Sans"/>
            </a:endParaRPr>
          </a:p>
        </p:txBody>
      </p:sp>
      <p:sp>
        <p:nvSpPr>
          <p:cNvPr id="823" name="Google Shape;823;p72"/>
          <p:cNvSpPr txBox="1"/>
          <p:nvPr/>
        </p:nvSpPr>
        <p:spPr>
          <a:xfrm>
            <a:off x="6696573" y="2009502"/>
            <a:ext cx="1897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Google Sans"/>
                <a:ea typeface="Google Sans"/>
                <a:cs typeface="Google Sans"/>
                <a:sym typeface="Google Sans"/>
              </a:rPr>
              <a:t>C</a:t>
            </a:r>
            <a:endParaRPr b="1" i="0" sz="1000" u="none" cap="none" strike="noStrike">
              <a:solidFill>
                <a:srgbClr val="000000"/>
              </a:solidFill>
              <a:latin typeface="Google Sans"/>
              <a:ea typeface="Google Sans"/>
              <a:cs typeface="Google Sans"/>
              <a:sym typeface="Google Sans"/>
            </a:endParaRPr>
          </a:p>
        </p:txBody>
      </p:sp>
      <p:grpSp>
        <p:nvGrpSpPr>
          <p:cNvPr id="824" name="Google Shape;824;p72"/>
          <p:cNvGrpSpPr/>
          <p:nvPr/>
        </p:nvGrpSpPr>
        <p:grpSpPr>
          <a:xfrm>
            <a:off x="-11800" y="5069575"/>
            <a:ext cx="9155927" cy="90600"/>
            <a:chOff x="-11800" y="5069575"/>
            <a:chExt cx="9155927" cy="90600"/>
          </a:xfrm>
        </p:grpSpPr>
        <p:sp>
          <p:nvSpPr>
            <p:cNvPr id="825" name="Google Shape;825;p72"/>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72"/>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72"/>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72"/>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32" name="Shape 832"/>
        <p:cNvGrpSpPr/>
        <p:nvPr/>
      </p:nvGrpSpPr>
      <p:grpSpPr>
        <a:xfrm>
          <a:off x="0" y="0"/>
          <a:ext cx="0" cy="0"/>
          <a:chOff x="0" y="0"/>
          <a:chExt cx="0" cy="0"/>
        </a:xfrm>
      </p:grpSpPr>
      <p:sp>
        <p:nvSpPr>
          <p:cNvPr id="833" name="Google Shape;833;p73"/>
          <p:cNvSpPr txBox="1"/>
          <p:nvPr/>
        </p:nvSpPr>
        <p:spPr>
          <a:xfrm>
            <a:off x="667900" y="1401900"/>
            <a:ext cx="60900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Copy</a:t>
            </a:r>
            <a:endParaRPr b="1" sz="7000">
              <a:solidFill>
                <a:srgbClr val="434343"/>
              </a:solidFill>
              <a:latin typeface="Google Sans"/>
              <a:ea typeface="Google Sans"/>
              <a:cs typeface="Google Sans"/>
              <a:sym typeface="Google Sans"/>
            </a:endParaRPr>
          </a:p>
        </p:txBody>
      </p:sp>
      <p:pic>
        <p:nvPicPr>
          <p:cNvPr id="834" name="Google Shape;834;p73"/>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835" name="Google Shape;835;p73"/>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
        <p:nvSpPr>
          <p:cNvPr id="836" name="Google Shape;836;p73"/>
          <p:cNvSpPr txBox="1"/>
          <p:nvPr/>
        </p:nvSpPr>
        <p:spPr>
          <a:xfrm>
            <a:off x="6976650" y="4427425"/>
            <a:ext cx="201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457"/>
                </a:solidFill>
                <a:latin typeface="Google Sans"/>
                <a:ea typeface="Google Sans"/>
                <a:cs typeface="Google Sans"/>
                <a:sym typeface="Google Sans"/>
              </a:rPr>
              <a:t>*link to copy deck to be added</a:t>
            </a:r>
            <a:endParaRPr sz="13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74"/>
          <p:cNvSpPr txBox="1"/>
          <p:nvPr/>
        </p:nvSpPr>
        <p:spPr>
          <a:xfrm>
            <a:off x="473225" y="892350"/>
            <a:ext cx="3542400" cy="8928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Clr>
                <a:srgbClr val="595457"/>
              </a:buClr>
              <a:buSzPts val="500"/>
              <a:buFont typeface="Montserrat Light"/>
              <a:buNone/>
            </a:pPr>
            <a:r>
              <a:rPr b="1" lang="en" sz="2000">
                <a:solidFill>
                  <a:srgbClr val="595959"/>
                </a:solidFill>
                <a:latin typeface="Google Sans"/>
                <a:ea typeface="Google Sans"/>
                <a:cs typeface="Google Sans"/>
                <a:sym typeface="Google Sans"/>
              </a:rPr>
              <a:t>Event Copy</a:t>
            </a:r>
            <a:endParaRPr sz="2000">
              <a:solidFill>
                <a:srgbClr val="595959"/>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t/>
            </a:r>
            <a:endParaRPr sz="2000">
              <a:solidFill>
                <a:srgbClr val="595959"/>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rPr lang="en" sz="1200">
                <a:solidFill>
                  <a:srgbClr val="595959"/>
                </a:solidFill>
                <a:latin typeface="Google Sans"/>
                <a:ea typeface="Google Sans"/>
                <a:cs typeface="Google Sans"/>
                <a:sym typeface="Google Sans"/>
              </a:rPr>
              <a:t>Surfaces that will have copy </a:t>
            </a:r>
            <a:r>
              <a:rPr lang="en" sz="1200">
                <a:solidFill>
                  <a:srgbClr val="595959"/>
                </a:solidFill>
                <a:latin typeface="Google Sans"/>
                <a:ea typeface="Google Sans"/>
                <a:cs typeface="Google Sans"/>
                <a:sym typeface="Google Sans"/>
              </a:rPr>
              <a:t>throughout</a:t>
            </a:r>
            <a:r>
              <a:rPr lang="en" sz="1200">
                <a:solidFill>
                  <a:srgbClr val="595959"/>
                </a:solidFill>
                <a:latin typeface="Google Sans"/>
                <a:ea typeface="Google Sans"/>
                <a:cs typeface="Google Sans"/>
                <a:sym typeface="Google Sans"/>
              </a:rPr>
              <a:t> the event</a:t>
            </a:r>
            <a:endParaRPr sz="1200">
              <a:solidFill>
                <a:srgbClr val="595959"/>
              </a:solidFill>
              <a:latin typeface="Google Sans"/>
              <a:ea typeface="Google Sans"/>
              <a:cs typeface="Google Sans"/>
              <a:sym typeface="Google Sans"/>
            </a:endParaRPr>
          </a:p>
        </p:txBody>
      </p:sp>
      <p:grpSp>
        <p:nvGrpSpPr>
          <p:cNvPr id="842" name="Google Shape;842;p74"/>
          <p:cNvGrpSpPr/>
          <p:nvPr/>
        </p:nvGrpSpPr>
        <p:grpSpPr>
          <a:xfrm>
            <a:off x="-11800" y="5069575"/>
            <a:ext cx="9155927" cy="90600"/>
            <a:chOff x="-11800" y="5069575"/>
            <a:chExt cx="9155927" cy="90600"/>
          </a:xfrm>
        </p:grpSpPr>
        <p:sp>
          <p:nvSpPr>
            <p:cNvPr id="843" name="Google Shape;843;p74"/>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74"/>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74"/>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74"/>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47" name="Google Shape;847;p74"/>
          <p:cNvPicPr preferRelativeResize="0"/>
          <p:nvPr/>
        </p:nvPicPr>
        <p:blipFill>
          <a:blip r:embed="rId3">
            <a:alphaModFix/>
          </a:blip>
          <a:stretch>
            <a:fillRect/>
          </a:stretch>
        </p:blipFill>
        <p:spPr>
          <a:xfrm>
            <a:off x="4677125" y="213675"/>
            <a:ext cx="3698301" cy="4716150"/>
          </a:xfrm>
          <a:prstGeom prst="rect">
            <a:avLst/>
          </a:prstGeom>
          <a:noFill/>
          <a:ln>
            <a:noFill/>
          </a:ln>
        </p:spPr>
      </p:pic>
      <p:pic>
        <p:nvPicPr>
          <p:cNvPr id="848" name="Google Shape;848;p74"/>
          <p:cNvPicPr preferRelativeResize="0"/>
          <p:nvPr/>
        </p:nvPicPr>
        <p:blipFill>
          <a:blip r:embed="rId4">
            <a:alphaModFix/>
          </a:blip>
          <a:stretch>
            <a:fillRect/>
          </a:stretch>
        </p:blipFill>
        <p:spPr>
          <a:xfrm>
            <a:off x="550838" y="2479250"/>
            <a:ext cx="3813275" cy="17424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52" name="Shape 852"/>
        <p:cNvGrpSpPr/>
        <p:nvPr/>
      </p:nvGrpSpPr>
      <p:grpSpPr>
        <a:xfrm>
          <a:off x="0" y="0"/>
          <a:ext cx="0" cy="0"/>
          <a:chOff x="0" y="0"/>
          <a:chExt cx="0" cy="0"/>
        </a:xfrm>
      </p:grpSpPr>
      <p:sp>
        <p:nvSpPr>
          <p:cNvPr id="853" name="Google Shape;853;p75"/>
          <p:cNvSpPr txBox="1"/>
          <p:nvPr/>
        </p:nvSpPr>
        <p:spPr>
          <a:xfrm>
            <a:off x="667900" y="1401900"/>
            <a:ext cx="60900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BA Uniforms</a:t>
            </a:r>
            <a:endParaRPr b="1" sz="7000">
              <a:solidFill>
                <a:srgbClr val="434343"/>
              </a:solidFill>
              <a:latin typeface="Google Sans"/>
              <a:ea typeface="Google Sans"/>
              <a:cs typeface="Google Sans"/>
              <a:sym typeface="Google Sans"/>
            </a:endParaRPr>
          </a:p>
        </p:txBody>
      </p:sp>
      <p:pic>
        <p:nvPicPr>
          <p:cNvPr id="854" name="Google Shape;854;p75"/>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855" name="Google Shape;855;p75"/>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
        <p:nvSpPr>
          <p:cNvPr id="856" name="Google Shape;856;p75"/>
          <p:cNvSpPr txBox="1"/>
          <p:nvPr/>
        </p:nvSpPr>
        <p:spPr>
          <a:xfrm>
            <a:off x="6976650" y="4427425"/>
            <a:ext cx="201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457"/>
                </a:solidFill>
                <a:latin typeface="Google Sans"/>
                <a:ea typeface="Google Sans"/>
                <a:cs typeface="Google Sans"/>
                <a:sym typeface="Google Sans"/>
              </a:rPr>
              <a:t>*link to deck to be added</a:t>
            </a:r>
            <a:endParaRPr sz="1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pic>
        <p:nvPicPr>
          <p:cNvPr id="861" name="Google Shape;861;p76"/>
          <p:cNvPicPr preferRelativeResize="0"/>
          <p:nvPr/>
        </p:nvPicPr>
        <p:blipFill>
          <a:blip r:embed="rId3">
            <a:alphaModFix/>
          </a:blip>
          <a:stretch>
            <a:fillRect/>
          </a:stretch>
        </p:blipFill>
        <p:spPr>
          <a:xfrm>
            <a:off x="2227825" y="152400"/>
            <a:ext cx="4688344" cy="4838699"/>
          </a:xfrm>
          <a:prstGeom prst="rect">
            <a:avLst/>
          </a:prstGeom>
          <a:noFill/>
          <a:ln>
            <a:noFill/>
          </a:ln>
        </p:spPr>
      </p:pic>
      <p:sp>
        <p:nvSpPr>
          <p:cNvPr id="862" name="Google Shape;862;p76"/>
          <p:cNvSpPr txBox="1"/>
          <p:nvPr/>
        </p:nvSpPr>
        <p:spPr>
          <a:xfrm>
            <a:off x="7029150" y="226675"/>
            <a:ext cx="176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Google Sans"/>
                <a:ea typeface="Google Sans"/>
                <a:cs typeface="Google Sans"/>
                <a:sym typeface="Google Sans"/>
              </a:rPr>
              <a:t>Final: 3/30</a:t>
            </a:r>
            <a:endParaRPr b="1" sz="1700">
              <a:solidFill>
                <a:srgbClr val="FF0000"/>
              </a:solidFill>
              <a:latin typeface="Google Sans"/>
              <a:ea typeface="Google Sans"/>
              <a:cs typeface="Google Sans"/>
              <a:sym typeface="Google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66" name="Shape 866"/>
        <p:cNvGrpSpPr/>
        <p:nvPr/>
      </p:nvGrpSpPr>
      <p:grpSpPr>
        <a:xfrm>
          <a:off x="0" y="0"/>
          <a:ext cx="0" cy="0"/>
          <a:chOff x="0" y="0"/>
          <a:chExt cx="0" cy="0"/>
        </a:xfrm>
      </p:grpSpPr>
      <p:sp>
        <p:nvSpPr>
          <p:cNvPr id="867" name="Google Shape;867;p77"/>
          <p:cNvSpPr txBox="1"/>
          <p:nvPr/>
        </p:nvSpPr>
        <p:spPr>
          <a:xfrm>
            <a:off x="667900" y="1401900"/>
            <a:ext cx="72669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BA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Talking Points</a:t>
            </a:r>
            <a:endParaRPr b="1" sz="7000">
              <a:solidFill>
                <a:srgbClr val="434343"/>
              </a:solidFill>
              <a:latin typeface="Google Sans"/>
              <a:ea typeface="Google Sans"/>
              <a:cs typeface="Google Sans"/>
              <a:sym typeface="Google Sans"/>
            </a:endParaRPr>
          </a:p>
        </p:txBody>
      </p:sp>
      <p:pic>
        <p:nvPicPr>
          <p:cNvPr id="868" name="Google Shape;868;p77"/>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869" name="Google Shape;869;p77"/>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
        <p:nvSpPr>
          <p:cNvPr id="870" name="Google Shape;870;p77"/>
          <p:cNvSpPr txBox="1"/>
          <p:nvPr/>
        </p:nvSpPr>
        <p:spPr>
          <a:xfrm>
            <a:off x="6976650" y="4427425"/>
            <a:ext cx="2011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457"/>
                </a:solidFill>
                <a:latin typeface="Google Sans"/>
                <a:ea typeface="Google Sans"/>
                <a:cs typeface="Google Sans"/>
                <a:sym typeface="Google Sans"/>
              </a:rPr>
              <a:t>*link to deck to be added</a:t>
            </a:r>
            <a:endParaRPr sz="13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74" name="Shape 874"/>
        <p:cNvGrpSpPr/>
        <p:nvPr/>
      </p:nvGrpSpPr>
      <p:grpSpPr>
        <a:xfrm>
          <a:off x="0" y="0"/>
          <a:ext cx="0" cy="0"/>
          <a:chOff x="0" y="0"/>
          <a:chExt cx="0" cy="0"/>
        </a:xfrm>
      </p:grpSpPr>
      <p:sp>
        <p:nvSpPr>
          <p:cNvPr id="875" name="Google Shape;875;p78"/>
          <p:cNvSpPr txBox="1"/>
          <p:nvPr/>
        </p:nvSpPr>
        <p:spPr>
          <a:xfrm>
            <a:off x="667900" y="1401900"/>
            <a:ext cx="74682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Thanks!</a:t>
            </a:r>
            <a:endParaRPr b="1" sz="7000">
              <a:solidFill>
                <a:srgbClr val="434343"/>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7000">
              <a:solidFill>
                <a:srgbClr val="A9A9A9"/>
              </a:solidFill>
              <a:latin typeface="Google Sans"/>
              <a:ea typeface="Google Sans"/>
              <a:cs typeface="Google Sans"/>
              <a:sym typeface="Google Sans"/>
            </a:endParaRPr>
          </a:p>
        </p:txBody>
      </p:sp>
      <p:pic>
        <p:nvPicPr>
          <p:cNvPr id="876" name="Google Shape;876;p78"/>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877" name="Google Shape;877;p78"/>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881" name="Shape 881"/>
        <p:cNvGrpSpPr/>
        <p:nvPr/>
      </p:nvGrpSpPr>
      <p:grpSpPr>
        <a:xfrm>
          <a:off x="0" y="0"/>
          <a:ext cx="0" cy="0"/>
          <a:chOff x="0" y="0"/>
          <a:chExt cx="0" cy="0"/>
        </a:xfrm>
      </p:grpSpPr>
      <p:sp>
        <p:nvSpPr>
          <p:cNvPr id="882" name="Google Shape;882;p79"/>
          <p:cNvSpPr txBox="1"/>
          <p:nvPr/>
        </p:nvSpPr>
        <p:spPr>
          <a:xfrm>
            <a:off x="667900" y="1401900"/>
            <a:ext cx="74682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chemeClr val="lt1"/>
              </a:solidFill>
              <a:latin typeface="Google Sans"/>
              <a:ea typeface="Google Sans"/>
              <a:cs typeface="Google Sans"/>
              <a:sym typeface="Google Sans"/>
            </a:endParaRPr>
          </a:p>
          <a:p>
            <a:pPr indent="0" lvl="0" marL="0" rtl="0" algn="l">
              <a:spcBef>
                <a:spcPts val="0"/>
              </a:spcBef>
              <a:spcAft>
                <a:spcPts val="0"/>
              </a:spcAft>
              <a:buNone/>
            </a:pPr>
            <a:r>
              <a:t/>
            </a:r>
            <a:endParaRPr b="1" sz="7000">
              <a:solidFill>
                <a:schemeClr val="lt1"/>
              </a:solidFill>
              <a:latin typeface="Google Sans"/>
              <a:ea typeface="Google Sans"/>
              <a:cs typeface="Google Sans"/>
              <a:sym typeface="Google Sans"/>
            </a:endParaRPr>
          </a:p>
          <a:p>
            <a:pPr indent="0" lvl="0" marL="0" rtl="0" algn="l">
              <a:spcBef>
                <a:spcPts val="0"/>
              </a:spcBef>
              <a:spcAft>
                <a:spcPts val="0"/>
              </a:spcAft>
              <a:buNone/>
            </a:pPr>
            <a:r>
              <a:rPr b="1" lang="en" sz="7000">
                <a:solidFill>
                  <a:schemeClr val="lt1"/>
                </a:solidFill>
                <a:latin typeface="Google Sans"/>
                <a:ea typeface="Google Sans"/>
                <a:cs typeface="Google Sans"/>
                <a:sym typeface="Google Sans"/>
              </a:rPr>
              <a:t>Graveyard</a:t>
            </a:r>
            <a:endParaRPr b="1" sz="7000">
              <a:solidFill>
                <a:schemeClr val="lt1"/>
              </a:solidFill>
              <a:latin typeface="Google Sans"/>
              <a:ea typeface="Google Sans"/>
              <a:cs typeface="Google Sans"/>
              <a:sym typeface="Google Sans"/>
            </a:endParaRPr>
          </a:p>
          <a:p>
            <a:pPr indent="0" lvl="0" marL="0" rtl="0" algn="l">
              <a:lnSpc>
                <a:spcPct val="115000"/>
              </a:lnSpc>
              <a:spcBef>
                <a:spcPts val="0"/>
              </a:spcBef>
              <a:spcAft>
                <a:spcPts val="0"/>
              </a:spcAft>
              <a:buNone/>
            </a:pPr>
            <a:r>
              <a:t/>
            </a:r>
            <a:endParaRPr b="1" sz="7000">
              <a:solidFill>
                <a:schemeClr val="lt1"/>
              </a:solidFill>
              <a:latin typeface="Google Sans"/>
              <a:ea typeface="Google Sans"/>
              <a:cs typeface="Google Sans"/>
              <a:sym typeface="Google Sans"/>
            </a:endParaRPr>
          </a:p>
        </p:txBody>
      </p:sp>
      <p:pic>
        <p:nvPicPr>
          <p:cNvPr id="883" name="Google Shape;883;p79"/>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884" name="Google Shape;884;p79"/>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16" name="Shape 116"/>
        <p:cNvGrpSpPr/>
        <p:nvPr/>
      </p:nvGrpSpPr>
      <p:grpSpPr>
        <a:xfrm>
          <a:off x="0" y="0"/>
          <a:ext cx="0" cy="0"/>
          <a:chOff x="0" y="0"/>
          <a:chExt cx="0" cy="0"/>
        </a:xfrm>
      </p:grpSpPr>
      <p:sp>
        <p:nvSpPr>
          <p:cNvPr id="117" name="Google Shape;117;p26"/>
          <p:cNvSpPr txBox="1"/>
          <p:nvPr/>
        </p:nvSpPr>
        <p:spPr>
          <a:xfrm>
            <a:off x="667900" y="1401900"/>
            <a:ext cx="60900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Activations</a:t>
            </a:r>
            <a:endParaRPr b="1" sz="7000">
              <a:solidFill>
                <a:srgbClr val="434343"/>
              </a:solidFill>
              <a:latin typeface="Google Sans"/>
              <a:ea typeface="Google Sans"/>
              <a:cs typeface="Google Sans"/>
              <a:sym typeface="Google Sans"/>
            </a:endParaRPr>
          </a:p>
        </p:txBody>
      </p:sp>
      <p:pic>
        <p:nvPicPr>
          <p:cNvPr id="118" name="Google Shape;118;p26"/>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119" name="Google Shape;119;p26"/>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8" name="Shape 888"/>
        <p:cNvGrpSpPr/>
        <p:nvPr/>
      </p:nvGrpSpPr>
      <p:grpSpPr>
        <a:xfrm>
          <a:off x="0" y="0"/>
          <a:ext cx="0" cy="0"/>
          <a:chOff x="0" y="0"/>
          <a:chExt cx="0" cy="0"/>
        </a:xfrm>
      </p:grpSpPr>
      <p:grpSp>
        <p:nvGrpSpPr>
          <p:cNvPr id="889" name="Google Shape;889;p80"/>
          <p:cNvGrpSpPr/>
          <p:nvPr/>
        </p:nvGrpSpPr>
        <p:grpSpPr>
          <a:xfrm>
            <a:off x="-11800" y="5069575"/>
            <a:ext cx="9155927" cy="90600"/>
            <a:chOff x="-11800" y="5069575"/>
            <a:chExt cx="9155927" cy="90600"/>
          </a:xfrm>
        </p:grpSpPr>
        <p:sp>
          <p:nvSpPr>
            <p:cNvPr id="890" name="Google Shape;890;p80"/>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80"/>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80"/>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0"/>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 name="Google Shape;894;p80"/>
          <p:cNvSpPr txBox="1"/>
          <p:nvPr/>
        </p:nvSpPr>
        <p:spPr>
          <a:xfrm>
            <a:off x="480300" y="455825"/>
            <a:ext cx="1382700" cy="4002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Speakers</a:t>
            </a:r>
            <a:endParaRPr i="1" sz="1200">
              <a:solidFill>
                <a:srgbClr val="595457"/>
              </a:solidFill>
              <a:latin typeface="Google Sans"/>
              <a:ea typeface="Google Sans"/>
              <a:cs typeface="Google Sans"/>
              <a:sym typeface="Google Sans"/>
            </a:endParaRPr>
          </a:p>
        </p:txBody>
      </p:sp>
      <p:sp>
        <p:nvSpPr>
          <p:cNvPr id="895" name="Google Shape;895;p80"/>
          <p:cNvSpPr/>
          <p:nvPr/>
        </p:nvSpPr>
        <p:spPr>
          <a:xfrm>
            <a:off x="480300" y="856025"/>
            <a:ext cx="1762200" cy="10380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None/>
            </a:pPr>
            <a:r>
              <a:rPr b="1" lang="en" sz="1100">
                <a:solidFill>
                  <a:srgbClr val="595457"/>
                </a:solidFill>
                <a:latin typeface="Google Sans"/>
                <a:ea typeface="Google Sans"/>
                <a:cs typeface="Google Sans"/>
                <a:sym typeface="Google Sans"/>
              </a:rPr>
              <a:t>1. </a:t>
            </a:r>
            <a:r>
              <a:rPr b="1" lang="en" sz="1100">
                <a:solidFill>
                  <a:srgbClr val="595457"/>
                </a:solidFill>
                <a:latin typeface="Google Sans"/>
                <a:ea typeface="Google Sans"/>
                <a:cs typeface="Google Sans"/>
                <a:sym typeface="Google Sans"/>
              </a:rPr>
              <a:t>Historical Perspective - </a:t>
            </a:r>
            <a:endParaRPr b="1"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None/>
            </a:pPr>
            <a:r>
              <a:rPr b="1" lang="en" sz="1100">
                <a:solidFill>
                  <a:srgbClr val="595457"/>
                </a:solidFill>
                <a:latin typeface="Google Sans"/>
                <a:ea typeface="Google Sans"/>
                <a:cs typeface="Google Sans"/>
                <a:sym typeface="Google Sans"/>
              </a:rPr>
              <a:t>2. Technical</a:t>
            </a:r>
            <a:endParaRPr b="1"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None/>
            </a:pPr>
            <a:r>
              <a:rPr b="1" lang="en" sz="1100">
                <a:solidFill>
                  <a:srgbClr val="595457"/>
                </a:solidFill>
                <a:latin typeface="Google Sans"/>
                <a:ea typeface="Google Sans"/>
                <a:cs typeface="Google Sans"/>
                <a:sym typeface="Google Sans"/>
              </a:rPr>
              <a:t>3. Industry</a:t>
            </a:r>
            <a:endParaRPr b="1" sz="1100">
              <a:solidFill>
                <a:srgbClr val="595457"/>
              </a:solidFill>
              <a:latin typeface="Google Sans"/>
              <a:ea typeface="Google Sans"/>
              <a:cs typeface="Google Sans"/>
              <a:sym typeface="Google Sans"/>
            </a:endParaRPr>
          </a:p>
          <a:p>
            <a:pPr indent="0" lvl="0" marL="0" marR="0" rtl="0" algn="l">
              <a:lnSpc>
                <a:spcPct val="120000"/>
              </a:lnSpc>
              <a:spcBef>
                <a:spcPts val="0"/>
              </a:spcBef>
              <a:spcAft>
                <a:spcPts val="0"/>
              </a:spcAft>
              <a:buNone/>
            </a:pPr>
            <a:r>
              <a:rPr b="1" lang="en" sz="1100">
                <a:solidFill>
                  <a:srgbClr val="595457"/>
                </a:solidFill>
                <a:latin typeface="Google Sans"/>
                <a:ea typeface="Google Sans"/>
                <a:cs typeface="Google Sans"/>
                <a:sym typeface="Google Sans"/>
              </a:rPr>
              <a:t>4. Future-Focused</a:t>
            </a:r>
            <a:endParaRPr b="1" sz="1100">
              <a:solidFill>
                <a:srgbClr val="595457"/>
              </a:solidFill>
              <a:latin typeface="Google Sans"/>
              <a:ea typeface="Google Sans"/>
              <a:cs typeface="Google Sans"/>
              <a:sym typeface="Google Sans"/>
            </a:endParaRPr>
          </a:p>
          <a:p>
            <a:pPr indent="0" lvl="0" marL="0" rtl="0" algn="r">
              <a:spcBef>
                <a:spcPts val="0"/>
              </a:spcBef>
              <a:spcAft>
                <a:spcPts val="0"/>
              </a:spcAft>
              <a:buNone/>
            </a:pPr>
            <a:r>
              <a:t/>
            </a:r>
            <a:endParaRPr i="1" sz="600">
              <a:latin typeface="Google Sans"/>
              <a:ea typeface="Google Sans"/>
              <a:cs typeface="Google Sans"/>
              <a:sym typeface="Google Sans"/>
            </a:endParaRPr>
          </a:p>
          <a:p>
            <a:pPr indent="0" lvl="0" marL="0" rtl="0" algn="l">
              <a:spcBef>
                <a:spcPts val="0"/>
              </a:spcBef>
              <a:spcAft>
                <a:spcPts val="0"/>
              </a:spcAft>
              <a:buNone/>
            </a:pPr>
            <a:r>
              <a:rPr i="1" lang="en" sz="800" u="sng">
                <a:solidFill>
                  <a:schemeClr val="hlink"/>
                </a:solidFill>
                <a:latin typeface="Google Sans"/>
                <a:ea typeface="Google Sans"/>
                <a:cs typeface="Google Sans"/>
                <a:sym typeface="Google Sans"/>
                <a:hlinkClick action="ppaction://hlinksldjump" r:id="rId3"/>
              </a:rPr>
              <a:t>Link to topic description(s) </a:t>
            </a:r>
            <a:endParaRPr i="1" sz="800">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b="1" sz="1100">
              <a:solidFill>
                <a:srgbClr val="595457"/>
              </a:solidFill>
              <a:latin typeface="Google Sans"/>
              <a:ea typeface="Google Sans"/>
              <a:cs typeface="Google Sans"/>
              <a:sym typeface="Google Sans"/>
            </a:endParaRPr>
          </a:p>
        </p:txBody>
      </p:sp>
      <p:grpSp>
        <p:nvGrpSpPr>
          <p:cNvPr id="896" name="Google Shape;896;p80"/>
          <p:cNvGrpSpPr/>
          <p:nvPr/>
        </p:nvGrpSpPr>
        <p:grpSpPr>
          <a:xfrm>
            <a:off x="486625" y="1901582"/>
            <a:ext cx="737052" cy="36077"/>
            <a:chOff x="-11800" y="5069575"/>
            <a:chExt cx="9155927" cy="90600"/>
          </a:xfrm>
        </p:grpSpPr>
        <p:sp>
          <p:nvSpPr>
            <p:cNvPr id="897" name="Google Shape;897;p80"/>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80"/>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80"/>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80"/>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01" name="Google Shape;901;p80"/>
          <p:cNvPicPr preferRelativeResize="0"/>
          <p:nvPr>
            <p:ph idx="2" type="pic"/>
          </p:nvPr>
        </p:nvPicPr>
        <p:blipFill rotWithShape="1">
          <a:blip r:embed="rId4">
            <a:alphaModFix/>
          </a:blip>
          <a:srcRect b="4052" l="0" r="0" t="4052"/>
          <a:stretch/>
        </p:blipFill>
        <p:spPr>
          <a:xfrm>
            <a:off x="7048503" y="2662613"/>
            <a:ext cx="1032300" cy="1038000"/>
          </a:xfrm>
          <a:prstGeom prst="ellipse">
            <a:avLst/>
          </a:prstGeom>
          <a:noFill/>
          <a:ln>
            <a:noFill/>
          </a:ln>
        </p:spPr>
      </p:pic>
      <p:pic>
        <p:nvPicPr>
          <p:cNvPr id="902" name="Google Shape;902;p80"/>
          <p:cNvPicPr preferRelativeResize="0"/>
          <p:nvPr>
            <p:ph idx="3" type="pic"/>
          </p:nvPr>
        </p:nvPicPr>
        <p:blipFill rotWithShape="1">
          <a:blip r:embed="rId5">
            <a:alphaModFix/>
          </a:blip>
          <a:srcRect b="30082" l="0" r="0" t="-1267"/>
          <a:stretch/>
        </p:blipFill>
        <p:spPr>
          <a:xfrm>
            <a:off x="4965107" y="2670450"/>
            <a:ext cx="1032300" cy="1038000"/>
          </a:xfrm>
          <a:prstGeom prst="ellipse">
            <a:avLst/>
          </a:prstGeom>
          <a:noFill/>
          <a:ln>
            <a:noFill/>
          </a:ln>
        </p:spPr>
      </p:pic>
      <p:sp>
        <p:nvSpPr>
          <p:cNvPr id="903" name="Google Shape;903;p80"/>
          <p:cNvSpPr txBox="1"/>
          <p:nvPr/>
        </p:nvSpPr>
        <p:spPr>
          <a:xfrm>
            <a:off x="4965100" y="3750575"/>
            <a:ext cx="2083500" cy="11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hlink"/>
                </a:solidFill>
                <a:latin typeface="Google Sans"/>
                <a:ea typeface="Google Sans"/>
                <a:cs typeface="Google Sans"/>
                <a:sym typeface="Google Sans"/>
                <a:hlinkClick r:id="rId6"/>
              </a:rPr>
              <a:t>DR. MARCUS HUNTER</a:t>
            </a:r>
            <a:r>
              <a:rPr b="1" lang="en" sz="800">
                <a:solidFill>
                  <a:schemeClr val="dk1"/>
                </a:solidFill>
                <a:latin typeface="Google Sans"/>
                <a:ea typeface="Google Sans"/>
                <a:cs typeface="Google Sans"/>
                <a:sym typeface="Google Sans"/>
              </a:rPr>
              <a:t>,</a:t>
            </a:r>
            <a:r>
              <a:rPr b="1" lang="en" sz="800">
                <a:solidFill>
                  <a:schemeClr val="dk1"/>
                </a:solidFill>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Professor, University of California, Los Angeles</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800">
                <a:solidFill>
                  <a:schemeClr val="dk1"/>
                </a:solidFill>
                <a:latin typeface="Google Sans"/>
                <a:ea typeface="Google Sans"/>
                <a:cs typeface="Google Sans"/>
                <a:sym typeface="Google Sans"/>
              </a:rPr>
              <a:t>Future-Focused</a:t>
            </a:r>
            <a:endParaRPr b="1"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Highly regarded author, humanitarian, and Professor of Sociology and African American Studies. His research focuses the relations  between societal standards and the Black/POC communities. </a:t>
            </a:r>
            <a:endParaRPr sz="800">
              <a:solidFill>
                <a:schemeClr val="dk1"/>
              </a:solidFill>
              <a:highlight>
                <a:srgbClr val="FFF2CC"/>
              </a:highlight>
              <a:latin typeface="Google Sans"/>
              <a:ea typeface="Google Sans"/>
              <a:cs typeface="Google Sans"/>
              <a:sym typeface="Google Sans"/>
            </a:endParaRPr>
          </a:p>
        </p:txBody>
      </p:sp>
      <p:sp>
        <p:nvSpPr>
          <p:cNvPr id="904" name="Google Shape;904;p80"/>
          <p:cNvSpPr txBox="1"/>
          <p:nvPr/>
        </p:nvSpPr>
        <p:spPr>
          <a:xfrm>
            <a:off x="7048500" y="3750575"/>
            <a:ext cx="2011500" cy="11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hlink"/>
                </a:solidFill>
                <a:latin typeface="Google Sans"/>
                <a:ea typeface="Google Sans"/>
                <a:cs typeface="Google Sans"/>
                <a:sym typeface="Google Sans"/>
                <a:hlinkClick r:id="rId7"/>
              </a:rPr>
              <a:t>JOYCE DE LEMOS</a:t>
            </a:r>
            <a:r>
              <a:rPr b="1" lang="en" sz="800">
                <a:solidFill>
                  <a:schemeClr val="dk1"/>
                </a:solidFill>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Patented Cosmetic Chemist, Co-Founder &amp; Head of Product Dieux Skin "</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800">
                <a:solidFill>
                  <a:schemeClr val="dk1"/>
                </a:solidFill>
                <a:latin typeface="Google Sans"/>
                <a:ea typeface="Google Sans"/>
                <a:cs typeface="Google Sans"/>
                <a:sym typeface="Google Sans"/>
              </a:rPr>
              <a:t>Future-Focused</a:t>
            </a:r>
            <a:endParaRPr b="1"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De Lemos is a clinical cosmetic chemist with multiple patents and a co-founder of the transparent skin-care company Dieux. </a:t>
            </a:r>
            <a:endParaRPr sz="800">
              <a:solidFill>
                <a:schemeClr val="dk1"/>
              </a:solidFill>
              <a:latin typeface="Google Sans"/>
              <a:ea typeface="Google Sans"/>
              <a:cs typeface="Google Sans"/>
              <a:sym typeface="Google Sans"/>
            </a:endParaRPr>
          </a:p>
        </p:txBody>
      </p:sp>
      <p:pic>
        <p:nvPicPr>
          <p:cNvPr id="905" name="Google Shape;905;p80"/>
          <p:cNvPicPr preferRelativeResize="0"/>
          <p:nvPr>
            <p:ph idx="4" type="pic"/>
          </p:nvPr>
        </p:nvPicPr>
        <p:blipFill rotWithShape="1">
          <a:blip r:embed="rId8">
            <a:alphaModFix/>
          </a:blip>
          <a:srcRect b="0" l="22031" r="22037" t="0"/>
          <a:stretch/>
        </p:blipFill>
        <p:spPr>
          <a:xfrm>
            <a:off x="7048503" y="202013"/>
            <a:ext cx="1032300" cy="1038000"/>
          </a:xfrm>
          <a:prstGeom prst="ellipse">
            <a:avLst/>
          </a:prstGeom>
          <a:noFill/>
          <a:ln>
            <a:noFill/>
          </a:ln>
        </p:spPr>
      </p:pic>
      <p:sp>
        <p:nvSpPr>
          <p:cNvPr id="906" name="Google Shape;906;p80"/>
          <p:cNvSpPr txBox="1"/>
          <p:nvPr/>
        </p:nvSpPr>
        <p:spPr>
          <a:xfrm>
            <a:off x="4965100" y="1289975"/>
            <a:ext cx="2011500" cy="11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Google Sans"/>
                <a:ea typeface="Google Sans"/>
                <a:cs typeface="Google Sans"/>
                <a:sym typeface="Google Sans"/>
              </a:rPr>
              <a:t>Florian </a:t>
            </a:r>
            <a:r>
              <a:rPr b="1" lang="en" sz="800">
                <a:solidFill>
                  <a:schemeClr val="dk2"/>
                </a:solidFill>
                <a:highlight>
                  <a:srgbClr val="FFFFFF"/>
                </a:highlight>
                <a:latin typeface="Google Sans"/>
                <a:ea typeface="Google Sans"/>
                <a:cs typeface="Google Sans"/>
                <a:sym typeface="Google Sans"/>
              </a:rPr>
              <a:t>Koenigsberger</a:t>
            </a:r>
            <a:r>
              <a:rPr b="1" lang="en" sz="800">
                <a:solidFill>
                  <a:schemeClr val="dk1"/>
                </a:solidFill>
                <a:latin typeface="Google Sans"/>
                <a:ea typeface="Google Sans"/>
                <a:cs typeface="Google Sans"/>
                <a:sym typeface="Google Sans"/>
              </a:rPr>
              <a:t> </a:t>
            </a:r>
            <a:r>
              <a:rPr b="1" lang="en" sz="800">
                <a:solidFill>
                  <a:schemeClr val="dk1"/>
                </a:solidFill>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Google</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800">
                <a:solidFill>
                  <a:schemeClr val="dk1"/>
                </a:solidFill>
                <a:latin typeface="Google Sans"/>
                <a:ea typeface="Google Sans"/>
                <a:cs typeface="Google Sans"/>
                <a:sym typeface="Google Sans"/>
              </a:rPr>
              <a:t>Technical</a:t>
            </a:r>
            <a:endParaRPr b="1"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Award-winning </a:t>
            </a:r>
            <a:r>
              <a:rPr lang="en" sz="800">
                <a:solidFill>
                  <a:schemeClr val="dk1"/>
                </a:solidFill>
                <a:latin typeface="Google Sans"/>
                <a:ea typeface="Google Sans"/>
                <a:cs typeface="Google Sans"/>
                <a:sym typeface="Google Sans"/>
              </a:rPr>
              <a:t>cinematographer </a:t>
            </a:r>
            <a:r>
              <a:rPr lang="en" sz="800">
                <a:solidFill>
                  <a:schemeClr val="dk1"/>
                </a:solidFill>
                <a:latin typeface="Google Sans"/>
                <a:ea typeface="Google Sans"/>
                <a:cs typeface="Google Sans"/>
                <a:sym typeface="Google Sans"/>
              </a:rPr>
              <a:t>working most notably on HBO’s “INSECURE”. Contributed to Pixel’s Real Tone  </a:t>
            </a:r>
            <a:r>
              <a:rPr lang="en" sz="800">
                <a:solidFill>
                  <a:schemeClr val="dk1"/>
                </a:solidFill>
                <a:latin typeface="Google Sans"/>
                <a:ea typeface="Google Sans"/>
                <a:cs typeface="Google Sans"/>
                <a:sym typeface="Google Sans"/>
              </a:rPr>
              <a:t>enhancements</a:t>
            </a:r>
            <a:r>
              <a:rPr lang="en" sz="800">
                <a:solidFill>
                  <a:schemeClr val="dk1"/>
                </a:solidFill>
                <a:latin typeface="Google Sans"/>
                <a:ea typeface="Google Sans"/>
                <a:cs typeface="Google Sans"/>
                <a:sym typeface="Google Sans"/>
              </a:rPr>
              <a:t> as an  image expert in 2021.</a:t>
            </a:r>
            <a:endParaRPr sz="800">
              <a:solidFill>
                <a:schemeClr val="dk1"/>
              </a:solidFill>
              <a:latin typeface="Google Sans"/>
              <a:ea typeface="Google Sans"/>
              <a:cs typeface="Google Sans"/>
              <a:sym typeface="Google Sans"/>
            </a:endParaRPr>
          </a:p>
        </p:txBody>
      </p:sp>
      <p:sp>
        <p:nvSpPr>
          <p:cNvPr id="907" name="Google Shape;907;p80"/>
          <p:cNvSpPr txBox="1"/>
          <p:nvPr/>
        </p:nvSpPr>
        <p:spPr>
          <a:xfrm>
            <a:off x="7048500" y="1289975"/>
            <a:ext cx="2011500" cy="128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u="sng">
                <a:solidFill>
                  <a:schemeClr val="hlink"/>
                </a:solidFill>
                <a:latin typeface="Google Sans"/>
                <a:ea typeface="Google Sans"/>
                <a:cs typeface="Google Sans"/>
                <a:sym typeface="Google Sans"/>
                <a:hlinkClick r:id="rId9"/>
              </a:rPr>
              <a:t>MARCI RODGERS</a:t>
            </a:r>
            <a:r>
              <a:rPr b="1" lang="en" sz="800">
                <a:solidFill>
                  <a:schemeClr val="dk1"/>
                </a:solidFill>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Costume Designer + Stylist</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800">
                <a:solidFill>
                  <a:schemeClr val="dk1"/>
                </a:solidFill>
                <a:latin typeface="Google Sans"/>
                <a:ea typeface="Google Sans"/>
                <a:cs typeface="Google Sans"/>
                <a:sym typeface="Google Sans"/>
              </a:rPr>
              <a:t>Industry</a:t>
            </a:r>
            <a:endParaRPr b="1" sz="8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800">
                <a:solidFill>
                  <a:schemeClr val="dk1"/>
                </a:solidFill>
                <a:latin typeface="Google Sans"/>
                <a:ea typeface="Google Sans"/>
                <a:cs typeface="Google Sans"/>
                <a:sym typeface="Google Sans"/>
              </a:rPr>
              <a:t>Academy Award winning costume designer veteran in theatre and film. Her work is directly impacted by the technology used to capture those with varying skin tones; most recently designing for</a:t>
            </a:r>
            <a:r>
              <a:rPr b="1" lang="en" sz="800">
                <a:solidFill>
                  <a:schemeClr val="dk1"/>
                </a:solidFill>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the movie, </a:t>
            </a:r>
            <a:r>
              <a:rPr lang="en" sz="800" u="sng">
                <a:solidFill>
                  <a:schemeClr val="hlink"/>
                </a:solidFill>
                <a:latin typeface="Google Sans"/>
                <a:ea typeface="Google Sans"/>
                <a:cs typeface="Google Sans"/>
                <a:sym typeface="Google Sans"/>
                <a:hlinkClick r:id="rId10"/>
              </a:rPr>
              <a:t>Passing</a:t>
            </a:r>
            <a:r>
              <a:rPr lang="en" sz="800">
                <a:solidFill>
                  <a:schemeClr val="dk1"/>
                </a:solidFill>
                <a:latin typeface="Google Sans"/>
                <a:ea typeface="Google Sans"/>
                <a:cs typeface="Google Sans"/>
                <a:sym typeface="Google Sans"/>
              </a:rPr>
              <a:t>.</a:t>
            </a:r>
            <a:endParaRPr sz="800">
              <a:solidFill>
                <a:schemeClr val="dk1"/>
              </a:solidFill>
              <a:latin typeface="Google Sans"/>
              <a:ea typeface="Google Sans"/>
              <a:cs typeface="Google Sans"/>
              <a:sym typeface="Google Sans"/>
            </a:endParaRPr>
          </a:p>
        </p:txBody>
      </p:sp>
      <p:pic>
        <p:nvPicPr>
          <p:cNvPr id="908" name="Google Shape;908;p80"/>
          <p:cNvPicPr preferRelativeResize="0"/>
          <p:nvPr>
            <p:ph idx="5" type="pic"/>
          </p:nvPr>
        </p:nvPicPr>
        <p:blipFill rotWithShape="1">
          <a:blip r:embed="rId11">
            <a:alphaModFix/>
          </a:blip>
          <a:srcRect b="5460" l="0" r="0" t="5468"/>
          <a:stretch/>
        </p:blipFill>
        <p:spPr>
          <a:xfrm>
            <a:off x="870590" y="2672409"/>
            <a:ext cx="1045800" cy="1051800"/>
          </a:xfrm>
          <a:prstGeom prst="ellipse">
            <a:avLst/>
          </a:prstGeom>
          <a:noFill/>
          <a:ln>
            <a:noFill/>
          </a:ln>
        </p:spPr>
      </p:pic>
      <p:sp>
        <p:nvSpPr>
          <p:cNvPr id="909" name="Google Shape;909;p80"/>
          <p:cNvSpPr txBox="1"/>
          <p:nvPr/>
        </p:nvSpPr>
        <p:spPr>
          <a:xfrm>
            <a:off x="651600" y="3750575"/>
            <a:ext cx="2011500" cy="117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Google Sans"/>
                <a:ea typeface="Google Sans"/>
                <a:cs typeface="Google Sans"/>
                <a:sym typeface="Google Sans"/>
              </a:rPr>
              <a:t>TULSEE DOSHI</a:t>
            </a:r>
            <a:r>
              <a:rPr b="1" lang="en" sz="800">
                <a:solidFill>
                  <a:schemeClr val="dk1"/>
                </a:solidFill>
                <a:latin typeface="Google Sans"/>
                <a:ea typeface="Google Sans"/>
                <a:cs typeface="Google Sans"/>
                <a:sym typeface="Google Sans"/>
              </a:rPr>
              <a:t>, </a:t>
            </a:r>
            <a:r>
              <a:rPr lang="en" sz="800">
                <a:solidFill>
                  <a:schemeClr val="dk1"/>
                </a:solidFill>
                <a:latin typeface="Google Sans"/>
                <a:ea typeface="Google Sans"/>
                <a:cs typeface="Google Sans"/>
                <a:sym typeface="Google Sans"/>
              </a:rPr>
              <a:t> Head of Product</a:t>
            </a:r>
            <a:r>
              <a:rPr lang="en" sz="800">
                <a:solidFill>
                  <a:schemeClr val="dk1"/>
                </a:solidFill>
                <a:latin typeface="Google Sans"/>
                <a:ea typeface="Google Sans"/>
                <a:cs typeface="Google Sans"/>
                <a:sym typeface="Google Sans"/>
              </a:rPr>
              <a:t>, Google AI</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a:p>
            <a:pPr indent="0" lvl="0" marL="0" rtl="0" algn="l">
              <a:spcBef>
                <a:spcPts val="0"/>
              </a:spcBef>
              <a:spcAft>
                <a:spcPts val="0"/>
              </a:spcAft>
              <a:buNone/>
            </a:pPr>
            <a:r>
              <a:rPr b="1" lang="en" sz="800">
                <a:solidFill>
                  <a:schemeClr val="dk1"/>
                </a:solidFill>
                <a:latin typeface="Google Sans"/>
                <a:ea typeface="Google Sans"/>
                <a:cs typeface="Google Sans"/>
                <a:sym typeface="Google Sans"/>
              </a:rPr>
              <a:t>Technical</a:t>
            </a:r>
            <a:endParaRPr b="1"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b="1"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b="1"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b="1"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b="1" sz="8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800">
              <a:solidFill>
                <a:schemeClr val="dk1"/>
              </a:solidFill>
              <a:latin typeface="Google Sans"/>
              <a:ea typeface="Google Sans"/>
              <a:cs typeface="Google Sans"/>
              <a:sym typeface="Google Sans"/>
            </a:endParaRPr>
          </a:p>
        </p:txBody>
      </p:sp>
      <p:sp>
        <p:nvSpPr>
          <p:cNvPr id="910" name="Google Shape;910;p80"/>
          <p:cNvSpPr txBox="1"/>
          <p:nvPr/>
        </p:nvSpPr>
        <p:spPr>
          <a:xfrm>
            <a:off x="480300" y="2002650"/>
            <a:ext cx="17622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sz="700">
                <a:solidFill>
                  <a:srgbClr val="EA4335"/>
                </a:solidFill>
                <a:highlight>
                  <a:srgbClr val="FFFF00"/>
                </a:highlight>
                <a:latin typeface="Google Sans"/>
                <a:ea typeface="Google Sans"/>
                <a:cs typeface="Google Sans"/>
                <a:sym typeface="Google Sans"/>
              </a:rPr>
              <a:t>*Note: All speakers shown here are examples, and are subject to outreach and confirmation.</a:t>
            </a:r>
            <a:endParaRPr i="1" sz="700">
              <a:latin typeface="Google Sans"/>
              <a:ea typeface="Google Sans"/>
              <a:cs typeface="Google Sans"/>
              <a:sym typeface="Google Sans"/>
            </a:endParaRPr>
          </a:p>
        </p:txBody>
      </p:sp>
      <p:pic>
        <p:nvPicPr>
          <p:cNvPr id="911" name="Google Shape;911;p80"/>
          <p:cNvPicPr preferRelativeResize="0"/>
          <p:nvPr/>
        </p:nvPicPr>
        <p:blipFill rotWithShape="1">
          <a:blip r:embed="rId12">
            <a:alphaModFix/>
          </a:blip>
          <a:srcRect b="0" l="0" r="2104" t="0"/>
          <a:stretch/>
        </p:blipFill>
        <p:spPr>
          <a:xfrm>
            <a:off x="4991025" y="175179"/>
            <a:ext cx="1045800" cy="1091700"/>
          </a:xfrm>
          <a:prstGeom prst="ellipse">
            <a:avLst/>
          </a:prstGeom>
          <a:noFill/>
          <a:ln cap="flat" cmpd="sng" w="9525">
            <a:solidFill>
              <a:srgbClr val="595959"/>
            </a:solidFill>
            <a:prstDash val="solid"/>
            <a:round/>
            <a:headEnd len="sm" w="sm" type="none"/>
            <a:tailEnd len="sm" w="sm" type="none"/>
          </a:ln>
        </p:spPr>
      </p:pic>
      <p:sp>
        <p:nvSpPr>
          <p:cNvPr id="912" name="Google Shape;912;p80"/>
          <p:cNvSpPr txBox="1"/>
          <p:nvPr/>
        </p:nvSpPr>
        <p:spPr>
          <a:xfrm>
            <a:off x="7298400" y="0"/>
            <a:ext cx="176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Google Sans"/>
                <a:ea typeface="Google Sans"/>
                <a:cs typeface="Google Sans"/>
                <a:sym typeface="Google Sans"/>
              </a:rPr>
              <a:t>NOT UPDATED</a:t>
            </a:r>
            <a:endParaRPr b="1" sz="1700">
              <a:solidFill>
                <a:srgbClr val="FF0000"/>
              </a:solidFill>
              <a:latin typeface="Google Sans"/>
              <a:ea typeface="Google Sans"/>
              <a:cs typeface="Google Sans"/>
              <a:sym typeface="Google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6" name="Shape 916"/>
        <p:cNvGrpSpPr/>
        <p:nvPr/>
      </p:nvGrpSpPr>
      <p:grpSpPr>
        <a:xfrm>
          <a:off x="0" y="0"/>
          <a:ext cx="0" cy="0"/>
          <a:chOff x="0" y="0"/>
          <a:chExt cx="0" cy="0"/>
        </a:xfrm>
      </p:grpSpPr>
      <p:grpSp>
        <p:nvGrpSpPr>
          <p:cNvPr id="917" name="Google Shape;917;p81"/>
          <p:cNvGrpSpPr/>
          <p:nvPr/>
        </p:nvGrpSpPr>
        <p:grpSpPr>
          <a:xfrm>
            <a:off x="-11800" y="5069575"/>
            <a:ext cx="9155927" cy="90600"/>
            <a:chOff x="-11800" y="5069575"/>
            <a:chExt cx="9155927" cy="90600"/>
          </a:xfrm>
        </p:grpSpPr>
        <p:sp>
          <p:nvSpPr>
            <p:cNvPr id="918" name="Google Shape;918;p81"/>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81"/>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81"/>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81"/>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2" name="Google Shape;922;p81"/>
          <p:cNvSpPr txBox="1"/>
          <p:nvPr/>
        </p:nvSpPr>
        <p:spPr>
          <a:xfrm>
            <a:off x="480300" y="455825"/>
            <a:ext cx="1382700" cy="4002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Speakers</a:t>
            </a:r>
            <a:endParaRPr i="1" sz="1200">
              <a:solidFill>
                <a:srgbClr val="595457"/>
              </a:solidFill>
              <a:latin typeface="Google Sans"/>
              <a:ea typeface="Google Sans"/>
              <a:cs typeface="Google Sans"/>
              <a:sym typeface="Google Sans"/>
            </a:endParaRPr>
          </a:p>
        </p:txBody>
      </p:sp>
      <p:sp>
        <p:nvSpPr>
          <p:cNvPr id="923" name="Google Shape;923;p81"/>
          <p:cNvSpPr/>
          <p:nvPr/>
        </p:nvSpPr>
        <p:spPr>
          <a:xfrm>
            <a:off x="480300" y="856025"/>
            <a:ext cx="1762200" cy="1038000"/>
          </a:xfrm>
          <a:prstGeom prst="rect">
            <a:avLst/>
          </a:prstGeom>
          <a:noFill/>
          <a:ln>
            <a:noFill/>
          </a:ln>
        </p:spPr>
        <p:txBody>
          <a:bodyPr anchorCtr="0" anchor="t" bIns="17150" lIns="17150" spcFirstLastPara="1" rIns="17150" wrap="square" tIns="17150">
            <a:noAutofit/>
          </a:bodyPr>
          <a:lstStyle/>
          <a:p>
            <a:pPr indent="0" lvl="0" marL="0" marR="0" rtl="0" algn="l">
              <a:lnSpc>
                <a:spcPct val="120000"/>
              </a:lnSpc>
              <a:spcBef>
                <a:spcPts val="0"/>
              </a:spcBef>
              <a:spcAft>
                <a:spcPts val="0"/>
              </a:spcAft>
              <a:buNone/>
            </a:pPr>
            <a:r>
              <a:rPr b="1" lang="en" sz="1100">
                <a:solidFill>
                  <a:srgbClr val="595457"/>
                </a:solidFill>
                <a:latin typeface="Google Sans"/>
                <a:ea typeface="Google Sans"/>
                <a:cs typeface="Google Sans"/>
                <a:sym typeface="Google Sans"/>
              </a:rPr>
              <a:t>Industry Alternatives</a:t>
            </a:r>
            <a:endParaRPr b="1" sz="1100">
              <a:solidFill>
                <a:srgbClr val="595457"/>
              </a:solidFill>
              <a:latin typeface="Google Sans"/>
              <a:ea typeface="Google Sans"/>
              <a:cs typeface="Google Sans"/>
              <a:sym typeface="Google Sans"/>
            </a:endParaRPr>
          </a:p>
          <a:p>
            <a:pPr indent="0" lvl="0" marL="0" rtl="0" algn="r">
              <a:spcBef>
                <a:spcPts val="0"/>
              </a:spcBef>
              <a:spcAft>
                <a:spcPts val="0"/>
              </a:spcAft>
              <a:buNone/>
            </a:pPr>
            <a:r>
              <a:t/>
            </a:r>
            <a:endParaRPr i="1" sz="600">
              <a:latin typeface="Google Sans"/>
              <a:ea typeface="Google Sans"/>
              <a:cs typeface="Google Sans"/>
              <a:sym typeface="Google Sans"/>
            </a:endParaRPr>
          </a:p>
          <a:p>
            <a:pPr indent="0" lvl="0" marL="0" rtl="0" algn="l">
              <a:spcBef>
                <a:spcPts val="0"/>
              </a:spcBef>
              <a:spcAft>
                <a:spcPts val="0"/>
              </a:spcAft>
              <a:buNone/>
            </a:pPr>
            <a:r>
              <a:rPr i="1" lang="en" sz="800" u="sng">
                <a:solidFill>
                  <a:schemeClr val="hlink"/>
                </a:solidFill>
                <a:latin typeface="Google Sans"/>
                <a:ea typeface="Google Sans"/>
                <a:cs typeface="Google Sans"/>
                <a:sym typeface="Google Sans"/>
                <a:hlinkClick action="ppaction://hlinksldjump" r:id="rId3"/>
              </a:rPr>
              <a:t>Link to topic description(s) </a:t>
            </a:r>
            <a:endParaRPr i="1" sz="800">
              <a:latin typeface="Google Sans"/>
              <a:ea typeface="Google Sans"/>
              <a:cs typeface="Google Sans"/>
              <a:sym typeface="Google Sans"/>
            </a:endParaRPr>
          </a:p>
          <a:p>
            <a:pPr indent="0" lvl="0" marL="0" marR="0" rtl="0" algn="l">
              <a:lnSpc>
                <a:spcPct val="120000"/>
              </a:lnSpc>
              <a:spcBef>
                <a:spcPts val="0"/>
              </a:spcBef>
              <a:spcAft>
                <a:spcPts val="0"/>
              </a:spcAft>
              <a:buClr>
                <a:srgbClr val="595457"/>
              </a:buClr>
              <a:buSzPts val="300"/>
              <a:buFont typeface="Montserrat Light"/>
              <a:buNone/>
            </a:pPr>
            <a:r>
              <a:t/>
            </a:r>
            <a:endParaRPr b="1" sz="1100">
              <a:solidFill>
                <a:srgbClr val="595457"/>
              </a:solidFill>
              <a:latin typeface="Google Sans"/>
              <a:ea typeface="Google Sans"/>
              <a:cs typeface="Google Sans"/>
              <a:sym typeface="Google Sans"/>
            </a:endParaRPr>
          </a:p>
        </p:txBody>
      </p:sp>
      <p:grpSp>
        <p:nvGrpSpPr>
          <p:cNvPr id="924" name="Google Shape;924;p81"/>
          <p:cNvGrpSpPr/>
          <p:nvPr/>
        </p:nvGrpSpPr>
        <p:grpSpPr>
          <a:xfrm>
            <a:off x="486625" y="1901582"/>
            <a:ext cx="737052" cy="36077"/>
            <a:chOff x="-11800" y="5069575"/>
            <a:chExt cx="9155927" cy="90600"/>
          </a:xfrm>
        </p:grpSpPr>
        <p:sp>
          <p:nvSpPr>
            <p:cNvPr id="925" name="Google Shape;925;p81"/>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81"/>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1"/>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81"/>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 name="Google Shape;929;p81"/>
          <p:cNvSpPr txBox="1"/>
          <p:nvPr/>
        </p:nvSpPr>
        <p:spPr>
          <a:xfrm>
            <a:off x="7029150" y="226675"/>
            <a:ext cx="176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Google Sans"/>
                <a:ea typeface="Google Sans"/>
                <a:cs typeface="Google Sans"/>
                <a:sym typeface="Google Sans"/>
              </a:rPr>
              <a:t>NOT UPDATED</a:t>
            </a:r>
            <a:endParaRPr b="1" sz="1700">
              <a:solidFill>
                <a:srgbClr val="FF0000"/>
              </a:solidFill>
              <a:latin typeface="Google Sans"/>
              <a:ea typeface="Google Sans"/>
              <a:cs typeface="Google Sans"/>
              <a:sym typeface="Google Sans"/>
            </a:endParaRPr>
          </a:p>
        </p:txBody>
      </p:sp>
      <p:sp>
        <p:nvSpPr>
          <p:cNvPr id="930" name="Google Shape;930;p81"/>
          <p:cNvSpPr txBox="1"/>
          <p:nvPr/>
        </p:nvSpPr>
        <p:spPr>
          <a:xfrm>
            <a:off x="6976650" y="4427425"/>
            <a:ext cx="201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457"/>
                </a:solidFill>
                <a:latin typeface="Google Sans"/>
                <a:ea typeface="Google Sans"/>
                <a:cs typeface="Google Sans"/>
                <a:sym typeface="Google Sans"/>
              </a:rPr>
              <a:t>*missing ab+dm,</a:t>
            </a:r>
            <a:r>
              <a:rPr lang="en" sz="1000">
                <a:solidFill>
                  <a:srgbClr val="595457"/>
                </a:solidFill>
                <a:latin typeface="Google Sans"/>
                <a:ea typeface="Google Sans"/>
                <a:cs typeface="Google Sans"/>
                <a:sym typeface="Google Sans"/>
              </a:rPr>
              <a:t> </a:t>
            </a:r>
            <a:r>
              <a:rPr lang="en" sz="1000">
                <a:solidFill>
                  <a:srgbClr val="595457"/>
                </a:solidFill>
                <a:latin typeface="Google Sans"/>
                <a:ea typeface="Google Sans"/>
                <a:cs typeface="Google Sans"/>
                <a:sym typeface="Google Sans"/>
              </a:rPr>
              <a:t>kira kelley, and joel bervell</a:t>
            </a:r>
            <a:endParaRPr sz="13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934" name="Shape 934"/>
        <p:cNvGrpSpPr/>
        <p:nvPr/>
      </p:nvGrpSpPr>
      <p:grpSpPr>
        <a:xfrm>
          <a:off x="0" y="0"/>
          <a:ext cx="0" cy="0"/>
          <a:chOff x="0" y="0"/>
          <a:chExt cx="0" cy="0"/>
        </a:xfrm>
      </p:grpSpPr>
      <p:sp>
        <p:nvSpPr>
          <p:cNvPr id="935" name="Google Shape;935;p82"/>
          <p:cNvSpPr txBox="1"/>
          <p:nvPr/>
        </p:nvSpPr>
        <p:spPr>
          <a:xfrm>
            <a:off x="667900" y="1401900"/>
            <a:ext cx="60900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Props</a:t>
            </a:r>
            <a:endParaRPr b="1" sz="7000">
              <a:solidFill>
                <a:srgbClr val="434343"/>
              </a:solidFill>
              <a:latin typeface="Google Sans"/>
              <a:ea typeface="Google Sans"/>
              <a:cs typeface="Google Sans"/>
              <a:sym typeface="Google Sans"/>
            </a:endParaRPr>
          </a:p>
        </p:txBody>
      </p:sp>
      <p:pic>
        <p:nvPicPr>
          <p:cNvPr id="936" name="Google Shape;936;p82"/>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937" name="Google Shape;937;p82"/>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1" name="Shape 941"/>
        <p:cNvGrpSpPr/>
        <p:nvPr/>
      </p:nvGrpSpPr>
      <p:grpSpPr>
        <a:xfrm>
          <a:off x="0" y="0"/>
          <a:ext cx="0" cy="0"/>
          <a:chOff x="0" y="0"/>
          <a:chExt cx="0" cy="0"/>
        </a:xfrm>
      </p:grpSpPr>
      <p:sp>
        <p:nvSpPr>
          <p:cNvPr id="942" name="Google Shape;942;p83"/>
          <p:cNvSpPr txBox="1"/>
          <p:nvPr/>
        </p:nvSpPr>
        <p:spPr>
          <a:xfrm>
            <a:off x="954325" y="892350"/>
            <a:ext cx="7170000" cy="6312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Furniture and Set Additions</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 sz="1500">
                <a:solidFill>
                  <a:srgbClr val="595457"/>
                </a:solidFill>
                <a:latin typeface="Google Sans"/>
                <a:ea typeface="Google Sans"/>
                <a:cs typeface="Google Sans"/>
                <a:sym typeface="Google Sans"/>
              </a:rPr>
              <a:t>Added pieces to bring authenticity and spirit to the activations.</a:t>
            </a:r>
            <a:endParaRPr b="1" sz="1700">
              <a:solidFill>
                <a:srgbClr val="434343"/>
              </a:solidFill>
              <a:latin typeface="Google Sans"/>
              <a:ea typeface="Google Sans"/>
              <a:cs typeface="Google Sans"/>
              <a:sym typeface="Google Sans"/>
            </a:endParaRPr>
          </a:p>
        </p:txBody>
      </p:sp>
      <p:grpSp>
        <p:nvGrpSpPr>
          <p:cNvPr id="943" name="Google Shape;943;p83"/>
          <p:cNvGrpSpPr/>
          <p:nvPr/>
        </p:nvGrpSpPr>
        <p:grpSpPr>
          <a:xfrm>
            <a:off x="954325" y="2216757"/>
            <a:ext cx="737052" cy="36077"/>
            <a:chOff x="-11800" y="5069575"/>
            <a:chExt cx="9155927" cy="90600"/>
          </a:xfrm>
        </p:grpSpPr>
        <p:sp>
          <p:nvSpPr>
            <p:cNvPr id="944" name="Google Shape;944;p83"/>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83"/>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83"/>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83"/>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 name="Google Shape;948;p83"/>
          <p:cNvGrpSpPr/>
          <p:nvPr/>
        </p:nvGrpSpPr>
        <p:grpSpPr>
          <a:xfrm>
            <a:off x="-11800" y="5069575"/>
            <a:ext cx="9155927" cy="90600"/>
            <a:chOff x="-11800" y="5069575"/>
            <a:chExt cx="9155927" cy="90600"/>
          </a:xfrm>
        </p:grpSpPr>
        <p:sp>
          <p:nvSpPr>
            <p:cNvPr id="949" name="Google Shape;949;p83"/>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83"/>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83"/>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83"/>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3" name="Google Shape;953;p83"/>
          <p:cNvSpPr txBox="1"/>
          <p:nvPr/>
        </p:nvSpPr>
        <p:spPr>
          <a:xfrm>
            <a:off x="7029150" y="226675"/>
            <a:ext cx="176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Google Sans"/>
                <a:ea typeface="Google Sans"/>
                <a:cs typeface="Google Sans"/>
                <a:sym typeface="Google Sans"/>
              </a:rPr>
              <a:t>NOT UPDATED</a:t>
            </a:r>
            <a:endParaRPr b="1" sz="1700">
              <a:solidFill>
                <a:srgbClr val="FF0000"/>
              </a:solidFill>
              <a:latin typeface="Google Sans"/>
              <a:ea typeface="Google Sans"/>
              <a:cs typeface="Google Sans"/>
              <a:sym typeface="Google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2"/>
        </a:solidFill>
      </p:bgPr>
    </p:bg>
    <p:spTree>
      <p:nvGrpSpPr>
        <p:cNvPr id="957" name="Shape 957"/>
        <p:cNvGrpSpPr/>
        <p:nvPr/>
      </p:nvGrpSpPr>
      <p:grpSpPr>
        <a:xfrm>
          <a:off x="0" y="0"/>
          <a:ext cx="0" cy="0"/>
          <a:chOff x="0" y="0"/>
          <a:chExt cx="0" cy="0"/>
        </a:xfrm>
      </p:grpSpPr>
      <p:sp>
        <p:nvSpPr>
          <p:cNvPr id="958" name="Google Shape;958;p84"/>
          <p:cNvSpPr txBox="1"/>
          <p:nvPr/>
        </p:nvSpPr>
        <p:spPr>
          <a:xfrm>
            <a:off x="667900" y="1401900"/>
            <a:ext cx="60900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0">
              <a:solidFill>
                <a:srgbClr val="434343"/>
              </a:solidFill>
              <a:latin typeface="Google Sans"/>
              <a:ea typeface="Google Sans"/>
              <a:cs typeface="Google Sans"/>
              <a:sym typeface="Google Sans"/>
            </a:endParaRPr>
          </a:p>
          <a:p>
            <a:pPr indent="0" lvl="0" marL="0" rtl="0" algn="l">
              <a:spcBef>
                <a:spcPts val="0"/>
              </a:spcBef>
              <a:spcAft>
                <a:spcPts val="0"/>
              </a:spcAft>
              <a:buNone/>
            </a:pPr>
            <a:r>
              <a:rPr b="1" lang="en" sz="7000">
                <a:solidFill>
                  <a:srgbClr val="434343"/>
                </a:solidFill>
                <a:latin typeface="Google Sans"/>
                <a:ea typeface="Google Sans"/>
                <a:cs typeface="Google Sans"/>
                <a:sym typeface="Google Sans"/>
              </a:rPr>
              <a:t>Experts’ Works</a:t>
            </a:r>
            <a:endParaRPr b="1" sz="7000">
              <a:solidFill>
                <a:srgbClr val="434343"/>
              </a:solidFill>
              <a:latin typeface="Google Sans"/>
              <a:ea typeface="Google Sans"/>
              <a:cs typeface="Google Sans"/>
              <a:sym typeface="Google Sans"/>
            </a:endParaRPr>
          </a:p>
        </p:txBody>
      </p:sp>
      <p:pic>
        <p:nvPicPr>
          <p:cNvPr id="959" name="Google Shape;959;p84"/>
          <p:cNvPicPr preferRelativeResize="0"/>
          <p:nvPr/>
        </p:nvPicPr>
        <p:blipFill>
          <a:blip r:embed="rId3">
            <a:alphaModFix/>
          </a:blip>
          <a:stretch>
            <a:fillRect/>
          </a:stretch>
        </p:blipFill>
        <p:spPr>
          <a:xfrm>
            <a:off x="175888" y="4854144"/>
            <a:ext cx="189141" cy="193156"/>
          </a:xfrm>
          <a:prstGeom prst="rect">
            <a:avLst/>
          </a:prstGeom>
          <a:noFill/>
          <a:ln>
            <a:noFill/>
          </a:ln>
        </p:spPr>
      </p:pic>
      <p:sp>
        <p:nvSpPr>
          <p:cNvPr id="960" name="Google Shape;960;p84"/>
          <p:cNvSpPr txBox="1"/>
          <p:nvPr/>
        </p:nvSpPr>
        <p:spPr>
          <a:xfrm>
            <a:off x="6913113" y="4834325"/>
            <a:ext cx="2055000" cy="232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700">
                <a:solidFill>
                  <a:srgbClr val="1E1E22"/>
                </a:solidFill>
                <a:latin typeface="Google Sans"/>
                <a:ea typeface="Google Sans"/>
                <a:cs typeface="Google Sans"/>
                <a:sym typeface="Google Sans"/>
              </a:rPr>
              <a:t>Beyond8</a:t>
            </a:r>
            <a:r>
              <a:rPr lang="en" sz="700">
                <a:solidFill>
                  <a:srgbClr val="1E1E22"/>
                </a:solidFill>
                <a:latin typeface="Google Sans"/>
                <a:ea typeface="Google Sans"/>
                <a:cs typeface="Google Sans"/>
                <a:sym typeface="Google Sans"/>
              </a:rPr>
              <a:t> | Creative Theory Agency, 2022</a:t>
            </a:r>
            <a:endParaRPr sz="700">
              <a:solidFill>
                <a:srgbClr val="1E1E22"/>
              </a:solidFill>
              <a:latin typeface="Google Sans"/>
              <a:ea typeface="Google Sans"/>
              <a:cs typeface="Google Sans"/>
              <a:sym typeface="Google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4" name="Shape 964"/>
        <p:cNvGrpSpPr/>
        <p:nvPr/>
      </p:nvGrpSpPr>
      <p:grpSpPr>
        <a:xfrm>
          <a:off x="0" y="0"/>
          <a:ext cx="0" cy="0"/>
          <a:chOff x="0" y="0"/>
          <a:chExt cx="0" cy="0"/>
        </a:xfrm>
      </p:grpSpPr>
      <p:sp>
        <p:nvSpPr>
          <p:cNvPr id="965" name="Google Shape;965;p85"/>
          <p:cNvSpPr txBox="1"/>
          <p:nvPr/>
        </p:nvSpPr>
        <p:spPr>
          <a:xfrm>
            <a:off x="954325" y="892350"/>
            <a:ext cx="7170000" cy="6312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595959"/>
                </a:solidFill>
                <a:latin typeface="Google Sans"/>
                <a:ea typeface="Google Sans"/>
                <a:cs typeface="Google Sans"/>
                <a:sym typeface="Google Sans"/>
              </a:rPr>
              <a:t>Experts’ Works Placement</a:t>
            </a:r>
            <a:endParaRPr b="1" sz="2000">
              <a:solidFill>
                <a:srgbClr val="595959"/>
              </a:solidFill>
              <a:latin typeface="Google Sans"/>
              <a:ea typeface="Google Sans"/>
              <a:cs typeface="Google Sans"/>
              <a:sym typeface="Google Sans"/>
            </a:endParaRPr>
          </a:p>
          <a:p>
            <a:pPr indent="0" lvl="0" marL="0" rtl="0" algn="l">
              <a:spcBef>
                <a:spcPts val="0"/>
              </a:spcBef>
              <a:spcAft>
                <a:spcPts val="0"/>
              </a:spcAft>
              <a:buNone/>
            </a:pPr>
            <a:r>
              <a:rPr lang="en" sz="1500">
                <a:solidFill>
                  <a:srgbClr val="595457"/>
                </a:solidFill>
                <a:latin typeface="Google Sans"/>
                <a:ea typeface="Google Sans"/>
                <a:cs typeface="Google Sans"/>
                <a:sym typeface="Google Sans"/>
              </a:rPr>
              <a:t>Thought starters for which activations aligns best with each experts’ content.</a:t>
            </a:r>
            <a:endParaRPr b="1" sz="1700">
              <a:solidFill>
                <a:srgbClr val="434343"/>
              </a:solidFill>
              <a:latin typeface="Google Sans"/>
              <a:ea typeface="Google Sans"/>
              <a:cs typeface="Google Sans"/>
              <a:sym typeface="Google Sans"/>
            </a:endParaRPr>
          </a:p>
        </p:txBody>
      </p:sp>
      <p:grpSp>
        <p:nvGrpSpPr>
          <p:cNvPr id="966" name="Google Shape;966;p85"/>
          <p:cNvGrpSpPr/>
          <p:nvPr/>
        </p:nvGrpSpPr>
        <p:grpSpPr>
          <a:xfrm>
            <a:off x="954325" y="2216757"/>
            <a:ext cx="737052" cy="36077"/>
            <a:chOff x="-11800" y="5069575"/>
            <a:chExt cx="9155927" cy="90600"/>
          </a:xfrm>
        </p:grpSpPr>
        <p:sp>
          <p:nvSpPr>
            <p:cNvPr id="967" name="Google Shape;967;p85"/>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85"/>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85"/>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85"/>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85"/>
          <p:cNvGrpSpPr/>
          <p:nvPr/>
        </p:nvGrpSpPr>
        <p:grpSpPr>
          <a:xfrm>
            <a:off x="-11800" y="5069575"/>
            <a:ext cx="9155927" cy="90600"/>
            <a:chOff x="-11800" y="5069575"/>
            <a:chExt cx="9155927" cy="90600"/>
          </a:xfrm>
        </p:grpSpPr>
        <p:sp>
          <p:nvSpPr>
            <p:cNvPr id="972" name="Google Shape;972;p85"/>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5"/>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5"/>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85"/>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6" name="Google Shape;976;p85"/>
          <p:cNvPicPr preferRelativeResize="0"/>
          <p:nvPr/>
        </p:nvPicPr>
        <p:blipFill rotWithShape="1">
          <a:blip r:embed="rId3">
            <a:alphaModFix/>
          </a:blip>
          <a:srcRect b="1765" l="0" r="0" t="1765"/>
          <a:stretch/>
        </p:blipFill>
        <p:spPr>
          <a:xfrm>
            <a:off x="4817089" y="2396050"/>
            <a:ext cx="3481958" cy="1922776"/>
          </a:xfrm>
          <a:prstGeom prst="rect">
            <a:avLst/>
          </a:prstGeom>
          <a:noFill/>
          <a:ln cap="flat" cmpd="sng" w="28575">
            <a:solidFill>
              <a:srgbClr val="F3F3F3"/>
            </a:solidFill>
            <a:prstDash val="solid"/>
            <a:round/>
            <a:headEnd len="sm" w="sm" type="none"/>
            <a:tailEnd len="sm" w="sm" type="none"/>
          </a:ln>
        </p:spPr>
      </p:pic>
      <p:sp>
        <p:nvSpPr>
          <p:cNvPr id="977" name="Google Shape;977;p85"/>
          <p:cNvSpPr/>
          <p:nvPr/>
        </p:nvSpPr>
        <p:spPr>
          <a:xfrm>
            <a:off x="1119004" y="2860225"/>
            <a:ext cx="3510000" cy="14979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595959"/>
                </a:solidFill>
                <a:latin typeface="Google Sans"/>
                <a:ea typeface="Google Sans"/>
                <a:cs typeface="Google Sans"/>
                <a:sym typeface="Google Sans"/>
              </a:rPr>
              <a:t>Expert Integration</a:t>
            </a:r>
            <a:endParaRPr sz="1100">
              <a:solidFill>
                <a:srgbClr val="595959"/>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959"/>
                </a:solidFill>
                <a:latin typeface="Google Sans"/>
                <a:ea typeface="Google Sans"/>
                <a:cs typeface="Google Sans"/>
                <a:sym typeface="Google Sans"/>
              </a:rPr>
              <a:t>Commissioned and licensed content from selected experts, slotted within the individual speaker conversation screens for each activation. </a:t>
            </a:r>
            <a:endParaRPr sz="1100">
              <a:solidFill>
                <a:srgbClr val="FF0000"/>
              </a:solidFill>
              <a:latin typeface="Google Sans"/>
              <a:ea typeface="Google Sans"/>
              <a:cs typeface="Google Sans"/>
              <a:sym typeface="Google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1" name="Shape 981"/>
        <p:cNvGrpSpPr/>
        <p:nvPr/>
      </p:nvGrpSpPr>
      <p:grpSpPr>
        <a:xfrm>
          <a:off x="0" y="0"/>
          <a:ext cx="0" cy="0"/>
          <a:chOff x="0" y="0"/>
          <a:chExt cx="0" cy="0"/>
        </a:xfrm>
      </p:grpSpPr>
      <p:grpSp>
        <p:nvGrpSpPr>
          <p:cNvPr id="982" name="Google Shape;982;p86"/>
          <p:cNvGrpSpPr/>
          <p:nvPr/>
        </p:nvGrpSpPr>
        <p:grpSpPr>
          <a:xfrm>
            <a:off x="-11800" y="5069575"/>
            <a:ext cx="9155927" cy="90600"/>
            <a:chOff x="-11800" y="5069575"/>
            <a:chExt cx="9155927" cy="90600"/>
          </a:xfrm>
        </p:grpSpPr>
        <p:sp>
          <p:nvSpPr>
            <p:cNvPr id="983" name="Google Shape;983;p86"/>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86"/>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86"/>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86"/>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7" name="Google Shape;987;p86"/>
          <p:cNvSpPr/>
          <p:nvPr/>
        </p:nvSpPr>
        <p:spPr>
          <a:xfrm>
            <a:off x="407263" y="581713"/>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1</a:t>
            </a:r>
            <a:endParaRPr i="0" sz="1900" u="none" cap="none" strike="noStrike">
              <a:solidFill>
                <a:srgbClr val="000000"/>
              </a:solidFill>
              <a:latin typeface="Google Sans"/>
              <a:ea typeface="Google Sans"/>
              <a:cs typeface="Google Sans"/>
              <a:sym typeface="Google Sans"/>
            </a:endParaRPr>
          </a:p>
        </p:txBody>
      </p:sp>
      <p:sp>
        <p:nvSpPr>
          <p:cNvPr id="988" name="Google Shape;988;p86"/>
          <p:cNvSpPr/>
          <p:nvPr/>
        </p:nvSpPr>
        <p:spPr>
          <a:xfrm>
            <a:off x="931275" y="657925"/>
            <a:ext cx="5287800" cy="6759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1700">
                <a:solidFill>
                  <a:srgbClr val="595457"/>
                </a:solidFill>
                <a:latin typeface="Google Sans"/>
                <a:ea typeface="Google Sans"/>
                <a:cs typeface="Google Sans"/>
                <a:sym typeface="Google Sans"/>
              </a:rPr>
              <a:t>Frederick Douglass + History Of Protest</a:t>
            </a:r>
            <a:endParaRPr sz="1700">
              <a:solidFill>
                <a:srgbClr val="595457"/>
              </a:solidFill>
              <a:latin typeface="Google Sans"/>
              <a:ea typeface="Google Sans"/>
              <a:cs typeface="Google Sans"/>
              <a:sym typeface="Google Sans"/>
            </a:endParaRPr>
          </a:p>
        </p:txBody>
      </p:sp>
      <p:sp>
        <p:nvSpPr>
          <p:cNvPr id="989" name="Google Shape;989;p86"/>
          <p:cNvSpPr txBox="1"/>
          <p:nvPr/>
        </p:nvSpPr>
        <p:spPr>
          <a:xfrm>
            <a:off x="7029150" y="226675"/>
            <a:ext cx="17616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700">
                <a:solidFill>
                  <a:srgbClr val="FF0000"/>
                </a:solidFill>
                <a:latin typeface="Google Sans"/>
                <a:ea typeface="Google Sans"/>
                <a:cs typeface="Google Sans"/>
                <a:sym typeface="Google Sans"/>
              </a:rPr>
              <a:t>WIP</a:t>
            </a:r>
            <a:endParaRPr b="1" sz="1700">
              <a:solidFill>
                <a:srgbClr val="FF0000"/>
              </a:solidFill>
              <a:latin typeface="Google Sans"/>
              <a:ea typeface="Google Sans"/>
              <a:cs typeface="Google Sans"/>
              <a:sym typeface="Google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3" name="Shape 993"/>
        <p:cNvGrpSpPr/>
        <p:nvPr/>
      </p:nvGrpSpPr>
      <p:grpSpPr>
        <a:xfrm>
          <a:off x="0" y="0"/>
          <a:ext cx="0" cy="0"/>
          <a:chOff x="0" y="0"/>
          <a:chExt cx="0" cy="0"/>
        </a:xfrm>
      </p:grpSpPr>
      <p:grpSp>
        <p:nvGrpSpPr>
          <p:cNvPr id="994" name="Google Shape;994;p87"/>
          <p:cNvGrpSpPr/>
          <p:nvPr/>
        </p:nvGrpSpPr>
        <p:grpSpPr>
          <a:xfrm>
            <a:off x="-11800" y="5069575"/>
            <a:ext cx="9155927" cy="90600"/>
            <a:chOff x="-11800" y="5069575"/>
            <a:chExt cx="9155927" cy="90600"/>
          </a:xfrm>
        </p:grpSpPr>
        <p:sp>
          <p:nvSpPr>
            <p:cNvPr id="995" name="Google Shape;995;p87"/>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87"/>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87"/>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87"/>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9" name="Google Shape;999;p87"/>
          <p:cNvSpPr/>
          <p:nvPr/>
        </p:nvSpPr>
        <p:spPr>
          <a:xfrm>
            <a:off x="389463" y="619813"/>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2</a:t>
            </a:r>
            <a:endParaRPr i="0" sz="1900" u="none" cap="none" strike="noStrike">
              <a:solidFill>
                <a:srgbClr val="000000"/>
              </a:solidFill>
              <a:latin typeface="Google Sans"/>
              <a:ea typeface="Google Sans"/>
              <a:cs typeface="Google Sans"/>
              <a:sym typeface="Google Sans"/>
            </a:endParaRPr>
          </a:p>
        </p:txBody>
      </p:sp>
      <p:sp>
        <p:nvSpPr>
          <p:cNvPr id="1000" name="Google Shape;1000;p87"/>
          <p:cNvSpPr/>
          <p:nvPr/>
        </p:nvSpPr>
        <p:spPr>
          <a:xfrm>
            <a:off x="874875" y="696025"/>
            <a:ext cx="5287800" cy="6759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1700">
                <a:solidFill>
                  <a:srgbClr val="595457"/>
                </a:solidFill>
                <a:latin typeface="Google Sans"/>
                <a:ea typeface="Google Sans"/>
                <a:cs typeface="Google Sans"/>
                <a:sym typeface="Google Sans"/>
              </a:rPr>
              <a:t>Representation Boom in 70s</a:t>
            </a:r>
            <a:endParaRPr sz="1700">
              <a:solidFill>
                <a:srgbClr val="595457"/>
              </a:solidFill>
              <a:latin typeface="Google Sans"/>
              <a:ea typeface="Google Sans"/>
              <a:cs typeface="Google Sans"/>
              <a:sym typeface="Google Sans"/>
            </a:endParaRPr>
          </a:p>
        </p:txBody>
      </p:sp>
      <p:sp>
        <p:nvSpPr>
          <p:cNvPr id="1001" name="Google Shape;1001;p87"/>
          <p:cNvSpPr txBox="1"/>
          <p:nvPr/>
        </p:nvSpPr>
        <p:spPr>
          <a:xfrm>
            <a:off x="7029150" y="226675"/>
            <a:ext cx="17616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700">
                <a:solidFill>
                  <a:srgbClr val="FF0000"/>
                </a:solidFill>
                <a:latin typeface="Google Sans"/>
                <a:ea typeface="Google Sans"/>
                <a:cs typeface="Google Sans"/>
                <a:sym typeface="Google Sans"/>
              </a:rPr>
              <a:t>WIP</a:t>
            </a:r>
            <a:endParaRPr b="1" sz="1700">
              <a:solidFill>
                <a:srgbClr val="FF0000"/>
              </a:solidFill>
              <a:latin typeface="Google Sans"/>
              <a:ea typeface="Google Sans"/>
              <a:cs typeface="Google Sans"/>
              <a:sym typeface="Google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5" name="Shape 1005"/>
        <p:cNvGrpSpPr/>
        <p:nvPr/>
      </p:nvGrpSpPr>
      <p:grpSpPr>
        <a:xfrm>
          <a:off x="0" y="0"/>
          <a:ext cx="0" cy="0"/>
          <a:chOff x="0" y="0"/>
          <a:chExt cx="0" cy="0"/>
        </a:xfrm>
      </p:grpSpPr>
      <p:grpSp>
        <p:nvGrpSpPr>
          <p:cNvPr id="1006" name="Google Shape;1006;p88"/>
          <p:cNvGrpSpPr/>
          <p:nvPr/>
        </p:nvGrpSpPr>
        <p:grpSpPr>
          <a:xfrm>
            <a:off x="-11800" y="5069575"/>
            <a:ext cx="9155927" cy="90600"/>
            <a:chOff x="-11800" y="5069575"/>
            <a:chExt cx="9155927" cy="90600"/>
          </a:xfrm>
        </p:grpSpPr>
        <p:sp>
          <p:nvSpPr>
            <p:cNvPr id="1007" name="Google Shape;1007;p88"/>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88"/>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88"/>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8"/>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88"/>
          <p:cNvSpPr/>
          <p:nvPr/>
        </p:nvSpPr>
        <p:spPr>
          <a:xfrm>
            <a:off x="407263" y="581713"/>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3</a:t>
            </a:r>
            <a:endParaRPr i="0" sz="1900" u="none" cap="none" strike="noStrike">
              <a:solidFill>
                <a:srgbClr val="000000"/>
              </a:solidFill>
              <a:latin typeface="Google Sans"/>
              <a:ea typeface="Google Sans"/>
              <a:cs typeface="Google Sans"/>
              <a:sym typeface="Google Sans"/>
            </a:endParaRPr>
          </a:p>
        </p:txBody>
      </p:sp>
      <p:sp>
        <p:nvSpPr>
          <p:cNvPr id="1012" name="Google Shape;1012;p88"/>
          <p:cNvSpPr/>
          <p:nvPr/>
        </p:nvSpPr>
        <p:spPr>
          <a:xfrm>
            <a:off x="931275" y="657925"/>
            <a:ext cx="5287800" cy="6759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1700">
                <a:solidFill>
                  <a:srgbClr val="595457"/>
                </a:solidFill>
                <a:latin typeface="Google Sans"/>
                <a:ea typeface="Google Sans"/>
                <a:cs typeface="Google Sans"/>
                <a:sym typeface="Google Sans"/>
              </a:rPr>
              <a:t>The New Standard</a:t>
            </a:r>
            <a:endParaRPr sz="1700">
              <a:solidFill>
                <a:srgbClr val="595457"/>
              </a:solidFill>
              <a:latin typeface="Google Sans"/>
              <a:ea typeface="Google Sans"/>
              <a:cs typeface="Google Sans"/>
              <a:sym typeface="Google Sans"/>
            </a:endParaRPr>
          </a:p>
        </p:txBody>
      </p:sp>
      <p:sp>
        <p:nvSpPr>
          <p:cNvPr id="1013" name="Google Shape;1013;p88"/>
          <p:cNvSpPr txBox="1"/>
          <p:nvPr/>
        </p:nvSpPr>
        <p:spPr>
          <a:xfrm>
            <a:off x="7029150" y="226675"/>
            <a:ext cx="17616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700">
                <a:solidFill>
                  <a:srgbClr val="FF0000"/>
                </a:solidFill>
                <a:latin typeface="Google Sans"/>
                <a:ea typeface="Google Sans"/>
                <a:cs typeface="Google Sans"/>
                <a:sym typeface="Google Sans"/>
              </a:rPr>
              <a:t>WIP</a:t>
            </a:r>
            <a:endParaRPr b="1" sz="1700">
              <a:solidFill>
                <a:srgbClr val="FF0000"/>
              </a:solidFill>
              <a:latin typeface="Google Sans"/>
              <a:ea typeface="Google Sans"/>
              <a:cs typeface="Google Sans"/>
              <a:sym typeface="Google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7" name="Shape 1017"/>
        <p:cNvGrpSpPr/>
        <p:nvPr/>
      </p:nvGrpSpPr>
      <p:grpSpPr>
        <a:xfrm>
          <a:off x="0" y="0"/>
          <a:ext cx="0" cy="0"/>
          <a:chOff x="0" y="0"/>
          <a:chExt cx="0" cy="0"/>
        </a:xfrm>
      </p:grpSpPr>
      <p:pic>
        <p:nvPicPr>
          <p:cNvPr id="1018" name="Google Shape;1018;p89"/>
          <p:cNvPicPr preferRelativeResize="0"/>
          <p:nvPr/>
        </p:nvPicPr>
        <p:blipFill rotWithShape="1">
          <a:blip r:embed="rId3">
            <a:alphaModFix/>
          </a:blip>
          <a:srcRect b="0" l="0" r="0" t="0"/>
          <a:stretch/>
        </p:blipFill>
        <p:spPr>
          <a:xfrm>
            <a:off x="504200" y="1993775"/>
            <a:ext cx="3653051" cy="2520350"/>
          </a:xfrm>
          <a:prstGeom prst="rect">
            <a:avLst/>
          </a:prstGeom>
          <a:noFill/>
          <a:ln>
            <a:noFill/>
          </a:ln>
        </p:spPr>
      </p:pic>
      <p:pic>
        <p:nvPicPr>
          <p:cNvPr id="1019" name="Google Shape;1019;p89"/>
          <p:cNvPicPr preferRelativeResize="0"/>
          <p:nvPr/>
        </p:nvPicPr>
        <p:blipFill rotWithShape="1">
          <a:blip r:embed="rId4">
            <a:alphaModFix/>
          </a:blip>
          <a:srcRect b="0" l="7278" r="0" t="0"/>
          <a:stretch/>
        </p:blipFill>
        <p:spPr>
          <a:xfrm rot="-5400000">
            <a:off x="4865624" y="1443525"/>
            <a:ext cx="3110151" cy="3829500"/>
          </a:xfrm>
          <a:prstGeom prst="rect">
            <a:avLst/>
          </a:prstGeom>
          <a:noFill/>
          <a:ln>
            <a:noFill/>
          </a:ln>
        </p:spPr>
      </p:pic>
      <p:sp>
        <p:nvSpPr>
          <p:cNvPr id="1020" name="Google Shape;1020;p89"/>
          <p:cNvSpPr txBox="1"/>
          <p:nvPr/>
        </p:nvSpPr>
        <p:spPr>
          <a:xfrm>
            <a:off x="473225" y="892350"/>
            <a:ext cx="3542400" cy="7695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Shoot Location </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rPr lang="en" sz="1200">
                <a:solidFill>
                  <a:srgbClr val="595457"/>
                </a:solidFill>
                <a:latin typeface="Google Sans"/>
                <a:ea typeface="Google Sans"/>
                <a:cs typeface="Google Sans"/>
                <a:sym typeface="Google Sans"/>
              </a:rPr>
              <a:t>Hudson Loft, Los Angeles, CA </a:t>
            </a:r>
            <a:endParaRPr sz="1200">
              <a:solidFill>
                <a:srgbClr val="595457"/>
              </a:solidFill>
              <a:latin typeface="Google Sans"/>
              <a:ea typeface="Google Sans"/>
              <a:cs typeface="Google Sans"/>
              <a:sym typeface="Google Sans"/>
            </a:endParaRPr>
          </a:p>
          <a:p>
            <a:pPr indent="0" lvl="0" marL="0" rtl="0" algn="l">
              <a:spcBef>
                <a:spcPts val="0"/>
              </a:spcBef>
              <a:spcAft>
                <a:spcPts val="0"/>
              </a:spcAft>
              <a:buClr>
                <a:srgbClr val="595457"/>
              </a:buClr>
              <a:buSzPts val="500"/>
              <a:buFont typeface="Montserrat Light"/>
              <a:buNone/>
            </a:pPr>
            <a:r>
              <a:rPr i="1" lang="en" sz="1200">
                <a:solidFill>
                  <a:srgbClr val="595457"/>
                </a:solidFill>
                <a:latin typeface="Google Sans"/>
                <a:ea typeface="Google Sans"/>
                <a:cs typeface="Google Sans"/>
                <a:sym typeface="Google Sans"/>
              </a:rPr>
              <a:t>March, 2022</a:t>
            </a:r>
            <a:endParaRPr i="1" sz="1200">
              <a:solidFill>
                <a:srgbClr val="595457"/>
              </a:solidFill>
              <a:latin typeface="Google Sans"/>
              <a:ea typeface="Google Sans"/>
              <a:cs typeface="Google Sans"/>
              <a:sym typeface="Google Sans"/>
            </a:endParaRPr>
          </a:p>
        </p:txBody>
      </p:sp>
      <p:grpSp>
        <p:nvGrpSpPr>
          <p:cNvPr id="1021" name="Google Shape;1021;p89"/>
          <p:cNvGrpSpPr/>
          <p:nvPr/>
        </p:nvGrpSpPr>
        <p:grpSpPr>
          <a:xfrm>
            <a:off x="-11800" y="5069575"/>
            <a:ext cx="9155927" cy="90600"/>
            <a:chOff x="-11800" y="5069575"/>
            <a:chExt cx="9155927" cy="90600"/>
          </a:xfrm>
        </p:grpSpPr>
        <p:sp>
          <p:nvSpPr>
            <p:cNvPr id="1022" name="Google Shape;1022;p89"/>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89"/>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89"/>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9"/>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7"/>
          <p:cNvSpPr txBox="1"/>
          <p:nvPr/>
        </p:nvSpPr>
        <p:spPr>
          <a:xfrm>
            <a:off x="914400" y="1140500"/>
            <a:ext cx="6942300" cy="35709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Attendees are greeted by a reflection on the </a:t>
            </a:r>
            <a:r>
              <a:rPr b="1" lang="en" sz="1000">
                <a:latin typeface="Google Sans"/>
                <a:ea typeface="Google Sans"/>
                <a:cs typeface="Google Sans"/>
                <a:sym typeface="Google Sans"/>
              </a:rPr>
              <a:t>historical and modern implications of image equity</a:t>
            </a:r>
            <a:r>
              <a:rPr lang="en" sz="1000">
                <a:latin typeface="Google Sans"/>
                <a:ea typeface="Google Sans"/>
                <a:cs typeface="Google Sans"/>
                <a:sym typeface="Google Sans"/>
              </a:rPr>
              <a:t>, reading about the history of bias in photography, and many of the leaders of color who have fought to reverse these biases in our modern literature and tools. They will also be introduced to a few of our </a:t>
            </a:r>
            <a:r>
              <a:rPr b="1" lang="en" sz="1000">
                <a:latin typeface="Google Sans"/>
                <a:ea typeface="Google Sans"/>
                <a:cs typeface="Google Sans"/>
                <a:sym typeface="Google Sans"/>
              </a:rPr>
              <a:t>recorded expert speakers</a:t>
            </a:r>
            <a:r>
              <a:rPr lang="en" sz="1000">
                <a:latin typeface="Google Sans"/>
                <a:ea typeface="Google Sans"/>
                <a:cs typeface="Google Sans"/>
                <a:sym typeface="Google Sans"/>
              </a:rPr>
              <a:t>, via confessional-style interview clips in which they speak about what image equity means to them.</a:t>
            </a:r>
            <a:endParaRPr sz="1000">
              <a:latin typeface="Google Sans"/>
              <a:ea typeface="Google Sans"/>
              <a:cs typeface="Google Sans"/>
              <a:sym typeface="Google Sans"/>
            </a:endParaRPr>
          </a:p>
          <a:p>
            <a:pPr indent="0" lvl="0" marL="0" rtl="0" algn="l">
              <a:spcBef>
                <a:spcPts val="0"/>
              </a:spcBef>
              <a:spcAft>
                <a:spcPts val="0"/>
              </a:spcAft>
              <a:buNone/>
            </a:pPr>
            <a:r>
              <a:t/>
            </a:r>
            <a:endParaRPr b="1"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Attendees then dive into</a:t>
            </a:r>
            <a:r>
              <a:rPr lang="en" sz="1000">
                <a:latin typeface="Google Sans"/>
                <a:ea typeface="Google Sans"/>
                <a:cs typeface="Google Sans"/>
                <a:sym typeface="Google Sans"/>
              </a:rPr>
              <a:t> </a:t>
            </a:r>
            <a:r>
              <a:rPr b="1" lang="en" sz="1000">
                <a:latin typeface="Google Sans"/>
                <a:ea typeface="Google Sans"/>
                <a:cs typeface="Google Sans"/>
                <a:sym typeface="Google Sans"/>
              </a:rPr>
              <a:t>19th century history</a:t>
            </a:r>
            <a:r>
              <a:rPr lang="en" sz="1000">
                <a:latin typeface="Google Sans"/>
                <a:ea typeface="Google Sans"/>
                <a:cs typeface="Google Sans"/>
                <a:sym typeface="Google Sans"/>
              </a:rPr>
              <a:t>, beginning in an</a:t>
            </a:r>
            <a:r>
              <a:rPr b="1" lang="en" sz="1000">
                <a:latin typeface="Google Sans"/>
                <a:ea typeface="Google Sans"/>
                <a:cs typeface="Google Sans"/>
                <a:sym typeface="Google Sans"/>
              </a:rPr>
              <a:t> immersive </a:t>
            </a:r>
            <a:r>
              <a:rPr b="1" lang="en" sz="1000">
                <a:latin typeface="Google Sans"/>
                <a:ea typeface="Google Sans"/>
                <a:cs typeface="Google Sans"/>
                <a:sym typeface="Google Sans"/>
              </a:rPr>
              <a:t>multimedia</a:t>
            </a:r>
            <a:r>
              <a:rPr b="1" lang="en" sz="1000">
                <a:latin typeface="Google Sans"/>
                <a:ea typeface="Google Sans"/>
                <a:cs typeface="Google Sans"/>
                <a:sym typeface="Google Sans"/>
              </a:rPr>
              <a:t> room</a:t>
            </a:r>
            <a:r>
              <a:rPr lang="en" sz="1000">
                <a:latin typeface="Google Sans"/>
                <a:ea typeface="Google Sans"/>
                <a:cs typeface="Google Sans"/>
                <a:sym typeface="Google Sans"/>
              </a:rPr>
              <a:t> </a:t>
            </a:r>
            <a:r>
              <a:rPr lang="en" sz="1000">
                <a:latin typeface="Google Sans"/>
                <a:ea typeface="Google Sans"/>
                <a:cs typeface="Google Sans"/>
                <a:sym typeface="Google Sans"/>
              </a:rPr>
              <a:t>of </a:t>
            </a:r>
            <a:r>
              <a:rPr b="1" lang="en" sz="1000">
                <a:latin typeface="Google Sans"/>
                <a:ea typeface="Google Sans"/>
                <a:cs typeface="Google Sans"/>
                <a:sym typeface="Google Sans"/>
              </a:rPr>
              <a:t>soundbites</a:t>
            </a:r>
            <a:r>
              <a:rPr b="1" lang="en" sz="1000">
                <a:latin typeface="Google Sans"/>
                <a:ea typeface="Google Sans"/>
                <a:cs typeface="Google Sans"/>
                <a:sym typeface="Google Sans"/>
              </a:rPr>
              <a:t> </a:t>
            </a:r>
            <a:r>
              <a:rPr lang="en" sz="1000">
                <a:latin typeface="Google Sans"/>
                <a:ea typeface="Google Sans"/>
                <a:cs typeface="Google Sans"/>
                <a:sym typeface="Google Sans"/>
              </a:rPr>
              <a:t>from</a:t>
            </a:r>
            <a:r>
              <a:rPr lang="en" sz="1000">
                <a:latin typeface="Google Sans"/>
                <a:ea typeface="Google Sans"/>
                <a:cs typeface="Google Sans"/>
                <a:sym typeface="Google Sans"/>
              </a:rPr>
              <a:t> Frederick Douglass’ </a:t>
            </a:r>
            <a:r>
              <a:rPr i="1" lang="en" sz="1000">
                <a:latin typeface="Google Sans"/>
                <a:ea typeface="Google Sans"/>
                <a:cs typeface="Google Sans"/>
                <a:sym typeface="Google Sans"/>
              </a:rPr>
              <a:t>Lecture of Pictures</a:t>
            </a:r>
            <a:r>
              <a:rPr lang="en" sz="1000">
                <a:latin typeface="Google Sans"/>
                <a:ea typeface="Google Sans"/>
                <a:cs typeface="Google Sans"/>
                <a:sym typeface="Google Sans"/>
              </a:rPr>
              <a:t>, </a:t>
            </a:r>
            <a:r>
              <a:rPr b="1" lang="en" sz="1000">
                <a:latin typeface="Google Sans"/>
                <a:ea typeface="Google Sans"/>
                <a:cs typeface="Google Sans"/>
                <a:sym typeface="Google Sans"/>
              </a:rPr>
              <a:t>black and white</a:t>
            </a:r>
            <a:r>
              <a:rPr lang="en" sz="1000">
                <a:latin typeface="Google Sans"/>
                <a:ea typeface="Google Sans"/>
                <a:cs typeface="Google Sans"/>
                <a:sym typeface="Google Sans"/>
              </a:rPr>
              <a:t> period portraiture, vintage color motifs, and photo opps with the Pixel 6 and large format camera.</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In the room, an amber light glows, </a:t>
            </a:r>
            <a:r>
              <a:rPr b="1" lang="en" sz="1000">
                <a:latin typeface="Google Sans"/>
                <a:ea typeface="Google Sans"/>
                <a:cs typeface="Google Sans"/>
                <a:sym typeface="Google Sans"/>
              </a:rPr>
              <a:t>illuminating iconic </a:t>
            </a:r>
            <a:r>
              <a:rPr b="1" lang="en" sz="1000">
                <a:latin typeface="Google Sans"/>
                <a:ea typeface="Google Sans"/>
                <a:cs typeface="Google Sans"/>
                <a:sym typeface="Google Sans"/>
              </a:rPr>
              <a:t>19</a:t>
            </a:r>
            <a:r>
              <a:rPr b="1" lang="en" sz="1000">
                <a:latin typeface="Google Sans"/>
                <a:ea typeface="Google Sans"/>
                <a:cs typeface="Google Sans"/>
                <a:sym typeface="Google Sans"/>
              </a:rPr>
              <a:t>70’s references</a:t>
            </a:r>
            <a:r>
              <a:rPr lang="en" sz="1000">
                <a:latin typeface="Google Sans"/>
                <a:ea typeface="Google Sans"/>
                <a:cs typeface="Google Sans"/>
                <a:sym typeface="Google Sans"/>
              </a:rPr>
              <a:t>—</a:t>
            </a:r>
            <a:r>
              <a:rPr lang="en" sz="1000">
                <a:latin typeface="Google Sans"/>
                <a:ea typeface="Google Sans"/>
                <a:cs typeface="Google Sans"/>
                <a:sym typeface="Google Sans"/>
              </a:rPr>
              <a:t>from</a:t>
            </a:r>
            <a:r>
              <a:rPr b="1" lang="en" sz="1000">
                <a:latin typeface="Google Sans"/>
                <a:ea typeface="Google Sans"/>
                <a:cs typeface="Google Sans"/>
                <a:sym typeface="Google Sans"/>
              </a:rPr>
              <a:t> </a:t>
            </a:r>
            <a:r>
              <a:rPr b="1" lang="en" sz="1000">
                <a:latin typeface="Google Sans"/>
                <a:ea typeface="Google Sans"/>
                <a:cs typeface="Google Sans"/>
                <a:sym typeface="Google Sans"/>
              </a:rPr>
              <a:t>revolution</a:t>
            </a:r>
            <a:r>
              <a:rPr lang="en" sz="1000">
                <a:latin typeface="Google Sans"/>
                <a:ea typeface="Google Sans"/>
                <a:cs typeface="Google Sans"/>
                <a:sym typeface="Google Sans"/>
              </a:rPr>
              <a:t> to roller disco. In this era, </a:t>
            </a:r>
            <a:r>
              <a:rPr b="1" lang="en" sz="1000">
                <a:latin typeface="Google Sans"/>
                <a:ea typeface="Google Sans"/>
                <a:cs typeface="Google Sans"/>
                <a:sym typeface="Google Sans"/>
              </a:rPr>
              <a:t>B</a:t>
            </a:r>
            <a:r>
              <a:rPr b="1" lang="en" sz="1000">
                <a:latin typeface="Google Sans"/>
                <a:ea typeface="Google Sans"/>
                <a:cs typeface="Google Sans"/>
                <a:sym typeface="Google Sans"/>
              </a:rPr>
              <a:t>lack </a:t>
            </a:r>
            <a:r>
              <a:rPr lang="en" sz="1000">
                <a:latin typeface="Google Sans"/>
                <a:ea typeface="Google Sans"/>
                <a:cs typeface="Google Sans"/>
                <a:sym typeface="Google Sans"/>
              </a:rPr>
              <a:t>and</a:t>
            </a:r>
            <a:r>
              <a:rPr b="1" lang="en" sz="1000">
                <a:latin typeface="Google Sans"/>
                <a:ea typeface="Google Sans"/>
                <a:cs typeface="Google Sans"/>
                <a:sym typeface="Google Sans"/>
              </a:rPr>
              <a:t> Brown</a:t>
            </a:r>
            <a:r>
              <a:rPr lang="en" sz="1000">
                <a:latin typeface="Google Sans"/>
                <a:ea typeface="Google Sans"/>
                <a:cs typeface="Google Sans"/>
                <a:sym typeface="Google Sans"/>
              </a:rPr>
              <a:t> faces begin to show up </a:t>
            </a:r>
            <a:r>
              <a:rPr i="1" lang="en" sz="1000">
                <a:latin typeface="Google Sans"/>
                <a:ea typeface="Google Sans"/>
                <a:cs typeface="Google Sans"/>
                <a:sym typeface="Google Sans"/>
              </a:rPr>
              <a:t>en masse</a:t>
            </a:r>
            <a:r>
              <a:rPr lang="en" sz="1000">
                <a:latin typeface="Google Sans"/>
                <a:ea typeface="Google Sans"/>
                <a:cs typeface="Google Sans"/>
                <a:sym typeface="Google Sans"/>
              </a:rPr>
              <a:t> on </a:t>
            </a:r>
            <a:r>
              <a:rPr b="1" lang="en" sz="1000">
                <a:latin typeface="Google Sans"/>
                <a:ea typeface="Google Sans"/>
                <a:cs typeface="Google Sans"/>
                <a:sym typeface="Google Sans"/>
              </a:rPr>
              <a:t>TV</a:t>
            </a:r>
            <a:r>
              <a:rPr lang="en" sz="1000">
                <a:latin typeface="Google Sans"/>
                <a:ea typeface="Google Sans"/>
                <a:cs typeface="Google Sans"/>
                <a:sym typeface="Google Sans"/>
              </a:rPr>
              <a:t>, in </a:t>
            </a:r>
            <a:r>
              <a:rPr b="1" lang="en" sz="1000">
                <a:latin typeface="Google Sans"/>
                <a:ea typeface="Google Sans"/>
                <a:cs typeface="Google Sans"/>
                <a:sym typeface="Google Sans"/>
              </a:rPr>
              <a:t>magazines</a:t>
            </a:r>
            <a:r>
              <a:rPr lang="en" sz="1000">
                <a:latin typeface="Google Sans"/>
                <a:ea typeface="Google Sans"/>
                <a:cs typeface="Google Sans"/>
                <a:sym typeface="Google Sans"/>
              </a:rPr>
              <a:t>, and </a:t>
            </a:r>
            <a:r>
              <a:rPr b="1" lang="en" sz="1000">
                <a:latin typeface="Google Sans"/>
                <a:ea typeface="Google Sans"/>
                <a:cs typeface="Google Sans"/>
                <a:sym typeface="Google Sans"/>
              </a:rPr>
              <a:t>film</a:t>
            </a:r>
            <a:r>
              <a:rPr lang="en" sz="1000">
                <a:latin typeface="Google Sans"/>
                <a:ea typeface="Google Sans"/>
                <a:cs typeface="Google Sans"/>
                <a:sym typeface="Google Sans"/>
              </a:rPr>
              <a:t>. Guests are invited to reflect on how they were or weren’t represented in this time, becoming “part” of the set as they sit for a staged album cover photo opp with the Pixel 6 and a </a:t>
            </a:r>
            <a:r>
              <a:rPr b="1" lang="en" sz="1000">
                <a:latin typeface="Google Sans"/>
                <a:ea typeface="Google Sans"/>
                <a:cs typeface="Google Sans"/>
                <a:sym typeface="Google Sans"/>
              </a:rPr>
              <a:t>grainy/sepia </a:t>
            </a:r>
            <a:r>
              <a:rPr lang="en" sz="1000">
                <a:latin typeface="Google Sans"/>
                <a:ea typeface="Google Sans"/>
                <a:cs typeface="Google Sans"/>
                <a:sym typeface="Google Sans"/>
              </a:rPr>
              <a:t>tone style, true to the era.</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Finally, we have a </a:t>
            </a:r>
            <a:r>
              <a:rPr b="1" lang="en" sz="1000">
                <a:latin typeface="Google Sans"/>
                <a:ea typeface="Google Sans"/>
                <a:cs typeface="Google Sans"/>
                <a:sym typeface="Google Sans"/>
              </a:rPr>
              <a:t>blank canvas </a:t>
            </a:r>
            <a:r>
              <a:rPr lang="en" sz="1000">
                <a:latin typeface="Google Sans"/>
                <a:ea typeface="Google Sans"/>
                <a:cs typeface="Google Sans"/>
                <a:sym typeface="Google Sans"/>
              </a:rPr>
              <a:t>for what the </a:t>
            </a:r>
            <a:r>
              <a:rPr b="1" lang="en" sz="1000">
                <a:latin typeface="Google Sans"/>
                <a:ea typeface="Google Sans"/>
                <a:cs typeface="Google Sans"/>
                <a:sym typeface="Google Sans"/>
              </a:rPr>
              <a:t>future</a:t>
            </a:r>
            <a:r>
              <a:rPr lang="en" sz="1000">
                <a:latin typeface="Google Sans"/>
                <a:ea typeface="Google Sans"/>
                <a:cs typeface="Google Sans"/>
                <a:sym typeface="Google Sans"/>
              </a:rPr>
              <a:t> looks like. Attendees are invited to consider the future of Image Equity in a room full of primary color blocking that </a:t>
            </a:r>
            <a:r>
              <a:rPr b="1" lang="en" sz="1000">
                <a:latin typeface="Google Sans"/>
                <a:ea typeface="Google Sans"/>
                <a:cs typeface="Google Sans"/>
                <a:sym typeface="Google Sans"/>
              </a:rPr>
              <a:t>references and reworks the old Shirley Card aesthetic</a:t>
            </a:r>
            <a:r>
              <a:rPr lang="en" sz="1000">
                <a:latin typeface="Google Sans"/>
                <a:ea typeface="Google Sans"/>
                <a:cs typeface="Google Sans"/>
                <a:sym typeface="Google Sans"/>
              </a:rPr>
              <a:t>. Here, there will be several portrait opps on the Google Pixel 6, emphasizing the impact of Real Tone.</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Throughout the event, attendees will watch </a:t>
            </a:r>
            <a:r>
              <a:rPr b="1" lang="en" sz="1000">
                <a:latin typeface="Google Sans"/>
                <a:ea typeface="Google Sans"/>
                <a:cs typeface="Google Sans"/>
                <a:sym typeface="Google Sans"/>
              </a:rPr>
              <a:t>recorded panel discussions</a:t>
            </a:r>
            <a:r>
              <a:rPr lang="en" sz="1000">
                <a:latin typeface="Google Sans"/>
                <a:ea typeface="Google Sans"/>
                <a:cs typeface="Google Sans"/>
                <a:sym typeface="Google Sans"/>
              </a:rPr>
              <a:t> by our expert speakers, enjoy </a:t>
            </a:r>
            <a:r>
              <a:rPr b="1" lang="en" sz="1000">
                <a:latin typeface="Google Sans"/>
                <a:ea typeface="Google Sans"/>
                <a:cs typeface="Google Sans"/>
                <a:sym typeface="Google Sans"/>
              </a:rPr>
              <a:t>light bites and beverages</a:t>
            </a:r>
            <a:r>
              <a:rPr lang="en" sz="1000">
                <a:latin typeface="Google Sans"/>
                <a:ea typeface="Google Sans"/>
                <a:cs typeface="Google Sans"/>
                <a:sym typeface="Google Sans"/>
              </a:rPr>
              <a:t> from local vendors, and VIP guests will receive a </a:t>
            </a:r>
            <a:r>
              <a:rPr b="1" lang="en" sz="1000">
                <a:latin typeface="Google Sans"/>
                <a:ea typeface="Google Sans"/>
                <a:cs typeface="Google Sans"/>
                <a:sym typeface="Google Sans"/>
              </a:rPr>
              <a:t>curated gift bag</a:t>
            </a:r>
            <a:r>
              <a:rPr lang="en" sz="1000">
                <a:latin typeface="Google Sans"/>
                <a:ea typeface="Google Sans"/>
                <a:cs typeface="Google Sans"/>
                <a:sym typeface="Google Sans"/>
              </a:rPr>
              <a:t>, </a:t>
            </a:r>
            <a:r>
              <a:rPr lang="en" sz="1000">
                <a:latin typeface="Google Sans"/>
                <a:ea typeface="Google Sans"/>
                <a:cs typeface="Google Sans"/>
                <a:sym typeface="Google Sans"/>
              </a:rPr>
              <a:t>including a Google Pixel 6</a:t>
            </a:r>
            <a:r>
              <a:rPr lang="en" sz="1000">
                <a:latin typeface="Google Sans"/>
                <a:ea typeface="Google Sans"/>
                <a:cs typeface="Google Sans"/>
                <a:sym typeface="Google Sans"/>
              </a:rPr>
              <a:t>. </a:t>
            </a:r>
            <a:endParaRPr sz="1000">
              <a:latin typeface="Google Sans"/>
              <a:ea typeface="Google Sans"/>
              <a:cs typeface="Google Sans"/>
              <a:sym typeface="Google Sans"/>
            </a:endParaRPr>
          </a:p>
          <a:p>
            <a:pPr indent="0" lvl="0" marL="0" rtl="0" algn="l">
              <a:spcBef>
                <a:spcPts val="0"/>
              </a:spcBef>
              <a:spcAft>
                <a:spcPts val="0"/>
              </a:spcAft>
              <a:buNone/>
            </a:pPr>
            <a:r>
              <a:t/>
            </a:r>
            <a:endParaRPr sz="1000">
              <a:latin typeface="Google Sans"/>
              <a:ea typeface="Google Sans"/>
              <a:cs typeface="Google Sans"/>
              <a:sym typeface="Google Sans"/>
            </a:endParaRPr>
          </a:p>
          <a:p>
            <a:pPr indent="0" lvl="0" marL="0" rtl="0" algn="l">
              <a:spcBef>
                <a:spcPts val="0"/>
              </a:spcBef>
              <a:spcAft>
                <a:spcPts val="0"/>
              </a:spcAft>
              <a:buNone/>
            </a:pPr>
            <a:r>
              <a:rPr b="1" i="1" lang="en" sz="1000">
                <a:solidFill>
                  <a:srgbClr val="EA4335"/>
                </a:solidFill>
                <a:latin typeface="Google Sans"/>
                <a:ea typeface="Google Sans"/>
                <a:cs typeface="Google Sans"/>
                <a:sym typeface="Google Sans"/>
              </a:rPr>
              <a:t>See following slides for visuals.</a:t>
            </a:r>
            <a:endParaRPr b="1" i="1" sz="1000">
              <a:solidFill>
                <a:srgbClr val="EA4335"/>
              </a:solidFill>
              <a:latin typeface="Google Sans"/>
              <a:ea typeface="Google Sans"/>
              <a:cs typeface="Google Sans"/>
              <a:sym typeface="Google Sans"/>
            </a:endParaRPr>
          </a:p>
        </p:txBody>
      </p:sp>
      <p:sp>
        <p:nvSpPr>
          <p:cNvPr id="125" name="Google Shape;125;p27"/>
          <p:cNvSpPr txBox="1"/>
          <p:nvPr/>
        </p:nvSpPr>
        <p:spPr>
          <a:xfrm>
            <a:off x="914400" y="639475"/>
            <a:ext cx="7362000" cy="540000"/>
          </a:xfrm>
          <a:prstGeom prst="rect">
            <a:avLst/>
          </a:prstGeom>
          <a:noFill/>
          <a:ln>
            <a:noFill/>
          </a:ln>
        </p:spPr>
        <p:txBody>
          <a:bodyPr anchorCtr="0" anchor="t" bIns="91425" lIns="0" spcFirstLastPara="1" rIns="91425" wrap="square" tIns="0">
            <a:noAutofit/>
          </a:bodyPr>
          <a:lstStyle/>
          <a:p>
            <a:pPr indent="0" lvl="0" marL="0" marR="0" rtl="0" algn="l">
              <a:lnSpc>
                <a:spcPct val="115000"/>
              </a:lnSpc>
              <a:spcBef>
                <a:spcPts val="0"/>
              </a:spcBef>
              <a:spcAft>
                <a:spcPts val="0"/>
              </a:spcAft>
              <a:buClr>
                <a:srgbClr val="000000"/>
              </a:buClr>
              <a:buSzPts val="2300"/>
              <a:buFont typeface="Arial"/>
              <a:buNone/>
            </a:pPr>
            <a:r>
              <a:rPr b="1" lang="en" sz="1500">
                <a:latin typeface="Google Sans"/>
                <a:ea typeface="Google Sans"/>
                <a:cs typeface="Google Sans"/>
                <a:sym typeface="Google Sans"/>
              </a:rPr>
              <a:t>Experience</a:t>
            </a:r>
            <a:r>
              <a:rPr b="1" lang="en" sz="1500">
                <a:solidFill>
                  <a:srgbClr val="000000"/>
                </a:solidFill>
                <a:latin typeface="Google Sans"/>
                <a:ea typeface="Google Sans"/>
                <a:cs typeface="Google Sans"/>
                <a:sym typeface="Google Sans"/>
              </a:rPr>
              <a:t> overview</a:t>
            </a:r>
            <a:endParaRPr sz="1500">
              <a:latin typeface="Google Sans"/>
              <a:ea typeface="Google Sans"/>
              <a:cs typeface="Google Sans"/>
              <a:sym typeface="Google Sans"/>
            </a:endParaRPr>
          </a:p>
        </p:txBody>
      </p:sp>
      <p:grpSp>
        <p:nvGrpSpPr>
          <p:cNvPr id="126" name="Google Shape;126;p27"/>
          <p:cNvGrpSpPr/>
          <p:nvPr/>
        </p:nvGrpSpPr>
        <p:grpSpPr>
          <a:xfrm>
            <a:off x="-11800" y="5069575"/>
            <a:ext cx="9155927" cy="90600"/>
            <a:chOff x="-11800" y="5069575"/>
            <a:chExt cx="9155927" cy="90600"/>
          </a:xfrm>
        </p:grpSpPr>
        <p:sp>
          <p:nvSpPr>
            <p:cNvPr id="127" name="Google Shape;127;p27"/>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7"/>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7"/>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7"/>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9" name="Shape 1029"/>
        <p:cNvGrpSpPr/>
        <p:nvPr/>
      </p:nvGrpSpPr>
      <p:grpSpPr>
        <a:xfrm>
          <a:off x="0" y="0"/>
          <a:ext cx="0" cy="0"/>
          <a:chOff x="0" y="0"/>
          <a:chExt cx="0" cy="0"/>
        </a:xfrm>
      </p:grpSpPr>
      <p:sp>
        <p:nvSpPr>
          <p:cNvPr id="1030" name="Google Shape;1030;p90"/>
          <p:cNvSpPr txBox="1"/>
          <p:nvPr/>
        </p:nvSpPr>
        <p:spPr>
          <a:xfrm>
            <a:off x="1389300" y="4320052"/>
            <a:ext cx="18975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Montserrat"/>
              <a:ea typeface="Montserrat"/>
              <a:cs typeface="Montserrat"/>
              <a:sym typeface="Montserrat"/>
            </a:endParaRPr>
          </a:p>
        </p:txBody>
      </p:sp>
      <p:sp>
        <p:nvSpPr>
          <p:cNvPr id="1031" name="Google Shape;1031;p90"/>
          <p:cNvSpPr txBox="1"/>
          <p:nvPr/>
        </p:nvSpPr>
        <p:spPr>
          <a:xfrm>
            <a:off x="1794450" y="1227877"/>
            <a:ext cx="1897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Google Sans"/>
                <a:ea typeface="Google Sans"/>
                <a:cs typeface="Google Sans"/>
                <a:sym typeface="Google Sans"/>
              </a:rPr>
              <a:t>LOCK UP</a:t>
            </a:r>
            <a:endParaRPr b="1" i="0" sz="1000" u="none" cap="none" strike="noStrike">
              <a:solidFill>
                <a:srgbClr val="000000"/>
              </a:solidFill>
              <a:latin typeface="Google Sans"/>
              <a:ea typeface="Google Sans"/>
              <a:cs typeface="Google Sans"/>
              <a:sym typeface="Google Sans"/>
            </a:endParaRPr>
          </a:p>
        </p:txBody>
      </p:sp>
      <p:cxnSp>
        <p:nvCxnSpPr>
          <p:cNvPr id="1032" name="Google Shape;1032;p90"/>
          <p:cNvCxnSpPr/>
          <p:nvPr/>
        </p:nvCxnSpPr>
        <p:spPr>
          <a:xfrm rot="10800000">
            <a:off x="4883000" y="1827527"/>
            <a:ext cx="0" cy="2398200"/>
          </a:xfrm>
          <a:prstGeom prst="straightConnector1">
            <a:avLst/>
          </a:prstGeom>
          <a:noFill/>
          <a:ln cap="flat" cmpd="sng" w="9525">
            <a:solidFill>
              <a:srgbClr val="595959"/>
            </a:solidFill>
            <a:prstDash val="solid"/>
            <a:round/>
            <a:headEnd len="sm" w="sm" type="none"/>
            <a:tailEnd len="sm" w="sm" type="none"/>
          </a:ln>
        </p:spPr>
      </p:cxnSp>
      <p:sp>
        <p:nvSpPr>
          <p:cNvPr id="1033" name="Google Shape;1033;p90"/>
          <p:cNvSpPr txBox="1"/>
          <p:nvPr/>
        </p:nvSpPr>
        <p:spPr>
          <a:xfrm>
            <a:off x="914400" y="457200"/>
            <a:ext cx="2556600" cy="547200"/>
          </a:xfrm>
          <a:prstGeom prst="rect">
            <a:avLst/>
          </a:prstGeom>
          <a:noFill/>
          <a:ln>
            <a:noFill/>
          </a:ln>
        </p:spPr>
        <p:txBody>
          <a:bodyPr anchorCtr="0" anchor="t" bIns="91425" lIns="0"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sz="2383">
                <a:solidFill>
                  <a:srgbClr val="000000"/>
                </a:solidFill>
                <a:latin typeface="Google Sans"/>
                <a:ea typeface="Google Sans"/>
                <a:cs typeface="Google Sans"/>
                <a:sym typeface="Google Sans"/>
              </a:rPr>
              <a:t>event lock up</a:t>
            </a:r>
            <a:endParaRPr b="1" sz="2383">
              <a:solidFill>
                <a:srgbClr val="000000"/>
              </a:solidFill>
              <a:latin typeface="Google Sans"/>
              <a:ea typeface="Google Sans"/>
              <a:cs typeface="Google Sans"/>
              <a:sym typeface="Google Sans"/>
            </a:endParaRPr>
          </a:p>
          <a:p>
            <a:pPr indent="0" lvl="0" marL="0" rtl="0" algn="l">
              <a:lnSpc>
                <a:spcPct val="100000"/>
              </a:lnSpc>
              <a:spcBef>
                <a:spcPts val="0"/>
              </a:spcBef>
              <a:spcAft>
                <a:spcPts val="0"/>
              </a:spcAft>
              <a:buClr>
                <a:srgbClr val="000000"/>
              </a:buClr>
              <a:buSzPts val="1100"/>
              <a:buFont typeface="Arial"/>
              <a:buNone/>
            </a:pPr>
            <a:r>
              <a:rPr lang="en" sz="900">
                <a:solidFill>
                  <a:srgbClr val="000000"/>
                </a:solidFill>
                <a:highlight>
                  <a:srgbClr val="FFFFFF"/>
                </a:highlight>
                <a:latin typeface="Google Sans"/>
                <a:ea typeface="Google Sans"/>
                <a:cs typeface="Google Sans"/>
                <a:sym typeface="Google Sans"/>
              </a:rPr>
              <a:t>leveraged throughout</a:t>
            </a:r>
            <a:endParaRPr sz="2800">
              <a:latin typeface="Google Sans"/>
              <a:ea typeface="Google Sans"/>
              <a:cs typeface="Google Sans"/>
              <a:sym typeface="Google Sans"/>
            </a:endParaRPr>
          </a:p>
        </p:txBody>
      </p:sp>
      <p:sp>
        <p:nvSpPr>
          <p:cNvPr id="1034" name="Google Shape;1034;p90"/>
          <p:cNvSpPr/>
          <p:nvPr/>
        </p:nvSpPr>
        <p:spPr>
          <a:xfrm>
            <a:off x="914403" y="3026624"/>
            <a:ext cx="3187200" cy="5670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5" name="Google Shape;1035;p90"/>
          <p:cNvPicPr preferRelativeResize="0"/>
          <p:nvPr/>
        </p:nvPicPr>
        <p:blipFill>
          <a:blip r:embed="rId3">
            <a:alphaModFix/>
          </a:blip>
          <a:stretch>
            <a:fillRect/>
          </a:stretch>
        </p:blipFill>
        <p:spPr>
          <a:xfrm>
            <a:off x="1009121" y="2164787"/>
            <a:ext cx="2997755" cy="385080"/>
          </a:xfrm>
          <a:prstGeom prst="rect">
            <a:avLst/>
          </a:prstGeom>
          <a:noFill/>
          <a:ln>
            <a:noFill/>
          </a:ln>
        </p:spPr>
      </p:pic>
      <p:pic>
        <p:nvPicPr>
          <p:cNvPr id="1036" name="Google Shape;1036;p90"/>
          <p:cNvPicPr preferRelativeResize="0"/>
          <p:nvPr/>
        </p:nvPicPr>
        <p:blipFill rotWithShape="1">
          <a:blip r:embed="rId3">
            <a:alphaModFix/>
          </a:blip>
          <a:srcRect b="0" l="0" r="0" t="0"/>
          <a:stretch/>
        </p:blipFill>
        <p:spPr>
          <a:xfrm>
            <a:off x="1009121" y="2164787"/>
            <a:ext cx="2997755" cy="385080"/>
          </a:xfrm>
          <a:prstGeom prst="rect">
            <a:avLst/>
          </a:prstGeom>
          <a:noFill/>
          <a:ln>
            <a:noFill/>
          </a:ln>
        </p:spPr>
      </p:pic>
      <p:pic>
        <p:nvPicPr>
          <p:cNvPr id="1037" name="Google Shape;1037;p90"/>
          <p:cNvPicPr preferRelativeResize="0"/>
          <p:nvPr/>
        </p:nvPicPr>
        <p:blipFill>
          <a:blip r:embed="rId3">
            <a:alphaModFix/>
          </a:blip>
          <a:stretch>
            <a:fillRect/>
          </a:stretch>
        </p:blipFill>
        <p:spPr>
          <a:xfrm>
            <a:off x="1009121" y="3117485"/>
            <a:ext cx="2997755" cy="385080"/>
          </a:xfrm>
          <a:prstGeom prst="rect">
            <a:avLst/>
          </a:prstGeom>
          <a:noFill/>
          <a:ln>
            <a:noFill/>
          </a:ln>
        </p:spPr>
      </p:pic>
      <p:pic>
        <p:nvPicPr>
          <p:cNvPr id="1038" name="Google Shape;1038;p90"/>
          <p:cNvPicPr preferRelativeResize="0"/>
          <p:nvPr/>
        </p:nvPicPr>
        <p:blipFill>
          <a:blip r:embed="rId4">
            <a:alphaModFix/>
          </a:blip>
          <a:stretch>
            <a:fillRect/>
          </a:stretch>
        </p:blipFill>
        <p:spPr>
          <a:xfrm>
            <a:off x="1009121" y="3117485"/>
            <a:ext cx="2997755" cy="385080"/>
          </a:xfrm>
          <a:prstGeom prst="rect">
            <a:avLst/>
          </a:prstGeom>
          <a:noFill/>
          <a:ln>
            <a:noFill/>
          </a:ln>
        </p:spPr>
      </p:pic>
      <p:sp>
        <p:nvSpPr>
          <p:cNvPr id="1039" name="Google Shape;1039;p90"/>
          <p:cNvSpPr/>
          <p:nvPr/>
        </p:nvSpPr>
        <p:spPr>
          <a:xfrm>
            <a:off x="5787808" y="3026630"/>
            <a:ext cx="2492400" cy="8571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0" name="Google Shape;1040;p90"/>
          <p:cNvPicPr preferRelativeResize="0"/>
          <p:nvPr/>
        </p:nvPicPr>
        <p:blipFill>
          <a:blip r:embed="rId5">
            <a:alphaModFix/>
          </a:blip>
          <a:stretch>
            <a:fillRect/>
          </a:stretch>
        </p:blipFill>
        <p:spPr>
          <a:xfrm>
            <a:off x="5872794" y="1828757"/>
            <a:ext cx="2322540" cy="721125"/>
          </a:xfrm>
          <a:prstGeom prst="rect">
            <a:avLst/>
          </a:prstGeom>
          <a:noFill/>
          <a:ln>
            <a:noFill/>
          </a:ln>
        </p:spPr>
      </p:pic>
      <p:pic>
        <p:nvPicPr>
          <p:cNvPr id="1041" name="Google Shape;1041;p90"/>
          <p:cNvPicPr preferRelativeResize="0"/>
          <p:nvPr/>
        </p:nvPicPr>
        <p:blipFill rotWithShape="1">
          <a:blip r:embed="rId6">
            <a:alphaModFix/>
          </a:blip>
          <a:srcRect b="0" l="0" r="0" t="0"/>
          <a:stretch/>
        </p:blipFill>
        <p:spPr>
          <a:xfrm>
            <a:off x="5873354" y="3091695"/>
            <a:ext cx="2322540" cy="721125"/>
          </a:xfrm>
          <a:prstGeom prst="rect">
            <a:avLst/>
          </a:prstGeom>
          <a:noFill/>
          <a:ln>
            <a:noFill/>
          </a:ln>
        </p:spPr>
      </p:pic>
      <p:sp>
        <p:nvSpPr>
          <p:cNvPr id="1042" name="Google Shape;1042;p90"/>
          <p:cNvSpPr txBox="1"/>
          <p:nvPr/>
        </p:nvSpPr>
        <p:spPr>
          <a:xfrm>
            <a:off x="6085875" y="1227877"/>
            <a:ext cx="18975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1" lang="en" sz="1000">
                <a:latin typeface="Google Sans"/>
                <a:ea typeface="Google Sans"/>
                <a:cs typeface="Google Sans"/>
                <a:sym typeface="Google Sans"/>
              </a:rPr>
              <a:t>ALTERNATE</a:t>
            </a:r>
            <a:endParaRPr b="1" i="0" sz="1000" u="none" cap="none" strike="noStrike">
              <a:solidFill>
                <a:srgbClr val="000000"/>
              </a:solidFill>
              <a:latin typeface="Google Sans"/>
              <a:ea typeface="Google Sans"/>
              <a:cs typeface="Google Sans"/>
              <a:sym typeface="Google Sans"/>
            </a:endParaRPr>
          </a:p>
        </p:txBody>
      </p:sp>
      <p:grpSp>
        <p:nvGrpSpPr>
          <p:cNvPr id="1043" name="Google Shape;1043;p90"/>
          <p:cNvGrpSpPr/>
          <p:nvPr/>
        </p:nvGrpSpPr>
        <p:grpSpPr>
          <a:xfrm>
            <a:off x="-11800" y="5069575"/>
            <a:ext cx="9155927" cy="90600"/>
            <a:chOff x="-11800" y="5069575"/>
            <a:chExt cx="9155927" cy="90600"/>
          </a:xfrm>
        </p:grpSpPr>
        <p:sp>
          <p:nvSpPr>
            <p:cNvPr id="1044" name="Google Shape;1044;p90"/>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90"/>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0"/>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90"/>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1" name="Shape 1051"/>
        <p:cNvGrpSpPr/>
        <p:nvPr/>
      </p:nvGrpSpPr>
      <p:grpSpPr>
        <a:xfrm>
          <a:off x="0" y="0"/>
          <a:ext cx="0" cy="0"/>
          <a:chOff x="0" y="0"/>
          <a:chExt cx="0" cy="0"/>
        </a:xfrm>
      </p:grpSpPr>
      <p:sp>
        <p:nvSpPr>
          <p:cNvPr id="1052" name="Google Shape;1052;p91"/>
          <p:cNvSpPr/>
          <p:nvPr/>
        </p:nvSpPr>
        <p:spPr>
          <a:xfrm>
            <a:off x="295888" y="737838"/>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4</a:t>
            </a:r>
            <a:endParaRPr i="0" sz="1900" u="none" cap="none" strike="noStrike">
              <a:solidFill>
                <a:srgbClr val="000000"/>
              </a:solidFill>
              <a:latin typeface="Google Sans"/>
              <a:ea typeface="Google Sans"/>
              <a:cs typeface="Google Sans"/>
              <a:sym typeface="Google Sans"/>
            </a:endParaRPr>
          </a:p>
        </p:txBody>
      </p:sp>
      <p:sp>
        <p:nvSpPr>
          <p:cNvPr id="1053" name="Google Shape;1053;p91"/>
          <p:cNvSpPr/>
          <p:nvPr/>
        </p:nvSpPr>
        <p:spPr>
          <a:xfrm>
            <a:off x="2766450" y="3928988"/>
            <a:ext cx="3599400" cy="9771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chemeClr val="dk1"/>
              </a:buClr>
              <a:buSzPts val="1100"/>
              <a:buFont typeface="Arial"/>
              <a:buNone/>
            </a:pPr>
            <a:r>
              <a:rPr b="1" lang="en" sz="1100">
                <a:solidFill>
                  <a:srgbClr val="595457"/>
                </a:solidFill>
                <a:latin typeface="Google Sans"/>
                <a:ea typeface="Google Sans"/>
                <a:cs typeface="Google Sans"/>
                <a:sym typeface="Google Sans"/>
              </a:rPr>
              <a:t>The Infinite Palette</a:t>
            </a:r>
            <a:endParaRPr b="1" sz="11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100">
                <a:solidFill>
                  <a:srgbClr val="595457"/>
                </a:solidFill>
                <a:latin typeface="Google Sans"/>
                <a:ea typeface="Google Sans"/>
                <a:cs typeface="Google Sans"/>
                <a:sym typeface="Google Sans"/>
              </a:rPr>
              <a:t>The </a:t>
            </a:r>
            <a:r>
              <a:rPr lang="en" sz="1100">
                <a:solidFill>
                  <a:srgbClr val="595457"/>
                </a:solidFill>
                <a:latin typeface="Google Sans"/>
                <a:ea typeface="Google Sans"/>
                <a:cs typeface="Google Sans"/>
                <a:sym typeface="Google Sans"/>
              </a:rPr>
              <a:t>infinite</a:t>
            </a:r>
            <a:r>
              <a:rPr lang="en" sz="1100">
                <a:solidFill>
                  <a:srgbClr val="595457"/>
                </a:solidFill>
                <a:latin typeface="Google Sans"/>
                <a:ea typeface="Google Sans"/>
                <a:cs typeface="Google Sans"/>
                <a:sym typeface="Google Sans"/>
              </a:rPr>
              <a:t> palette explores a concept in which technology is trained to pull color from </a:t>
            </a:r>
            <a:r>
              <a:rPr lang="en" sz="1100">
                <a:solidFill>
                  <a:srgbClr val="595457"/>
                </a:solidFill>
                <a:latin typeface="Google Sans"/>
                <a:ea typeface="Google Sans"/>
                <a:cs typeface="Google Sans"/>
                <a:sym typeface="Google Sans"/>
              </a:rPr>
              <a:t>the</a:t>
            </a:r>
            <a:r>
              <a:rPr lang="en" sz="1100">
                <a:solidFill>
                  <a:srgbClr val="595457"/>
                </a:solidFill>
                <a:latin typeface="Google Sans"/>
                <a:ea typeface="Google Sans"/>
                <a:cs typeface="Google Sans"/>
                <a:sym typeface="Google Sans"/>
              </a:rPr>
              <a:t> subject rather than infuse colors to display a hue.</a:t>
            </a:r>
            <a:endParaRPr sz="1100">
              <a:solidFill>
                <a:srgbClr val="595457"/>
              </a:solidFill>
              <a:latin typeface="Google Sans"/>
              <a:ea typeface="Google Sans"/>
              <a:cs typeface="Google Sans"/>
              <a:sym typeface="Google Sans"/>
            </a:endParaRPr>
          </a:p>
        </p:txBody>
      </p:sp>
      <p:grpSp>
        <p:nvGrpSpPr>
          <p:cNvPr id="1054" name="Google Shape;1054;p91"/>
          <p:cNvGrpSpPr/>
          <p:nvPr/>
        </p:nvGrpSpPr>
        <p:grpSpPr>
          <a:xfrm>
            <a:off x="-11800" y="5069575"/>
            <a:ext cx="9155927" cy="90600"/>
            <a:chOff x="-11800" y="5069575"/>
            <a:chExt cx="9155927" cy="90600"/>
          </a:xfrm>
        </p:grpSpPr>
        <p:sp>
          <p:nvSpPr>
            <p:cNvPr id="1055" name="Google Shape;1055;p91"/>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1"/>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1"/>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1"/>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59" name="Google Shape;1059;p91"/>
          <p:cNvPicPr preferRelativeResize="0"/>
          <p:nvPr/>
        </p:nvPicPr>
        <p:blipFill>
          <a:blip r:embed="rId3">
            <a:alphaModFix/>
          </a:blip>
          <a:stretch>
            <a:fillRect/>
          </a:stretch>
        </p:blipFill>
        <p:spPr>
          <a:xfrm>
            <a:off x="1630712" y="1282750"/>
            <a:ext cx="4041938" cy="2482750"/>
          </a:xfrm>
          <a:prstGeom prst="rect">
            <a:avLst/>
          </a:prstGeom>
          <a:noFill/>
          <a:ln>
            <a:noFill/>
          </a:ln>
        </p:spPr>
      </p:pic>
      <p:sp>
        <p:nvSpPr>
          <p:cNvPr id="1060" name="Google Shape;1060;p91"/>
          <p:cNvSpPr txBox="1"/>
          <p:nvPr/>
        </p:nvSpPr>
        <p:spPr>
          <a:xfrm>
            <a:off x="7131850" y="179625"/>
            <a:ext cx="1748100" cy="446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700">
                <a:solidFill>
                  <a:srgbClr val="FF0000"/>
                </a:solidFill>
                <a:latin typeface="Google Sans"/>
                <a:ea typeface="Google Sans"/>
                <a:cs typeface="Google Sans"/>
                <a:sym typeface="Google Sans"/>
              </a:rPr>
              <a:t>WIP</a:t>
            </a:r>
            <a:endParaRPr>
              <a:solidFill>
                <a:srgbClr val="FF0000"/>
              </a:solidFill>
            </a:endParaRPr>
          </a:p>
        </p:txBody>
      </p:sp>
      <p:sp>
        <p:nvSpPr>
          <p:cNvPr id="1061" name="Google Shape;1061;p91"/>
          <p:cNvSpPr txBox="1"/>
          <p:nvPr/>
        </p:nvSpPr>
        <p:spPr>
          <a:xfrm>
            <a:off x="5879950" y="4556175"/>
            <a:ext cx="300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457"/>
                </a:solidFill>
                <a:latin typeface="Google Sans"/>
                <a:ea typeface="Google Sans"/>
                <a:cs typeface="Google Sans"/>
                <a:sym typeface="Google Sans"/>
              </a:rPr>
              <a:t>*find more information on the infinite palette </a:t>
            </a:r>
            <a:r>
              <a:rPr b="1" lang="en" sz="1000" u="sng">
                <a:solidFill>
                  <a:schemeClr val="hlink"/>
                </a:solidFill>
                <a:latin typeface="Google Sans"/>
                <a:ea typeface="Google Sans"/>
                <a:cs typeface="Google Sans"/>
                <a:sym typeface="Google Sans"/>
                <a:hlinkClick r:id="rId4"/>
              </a:rPr>
              <a:t>here</a:t>
            </a:r>
            <a:endParaRPr b="1"/>
          </a:p>
        </p:txBody>
      </p:sp>
      <p:pic>
        <p:nvPicPr>
          <p:cNvPr id="1062" name="Google Shape;1062;p91"/>
          <p:cNvPicPr preferRelativeResize="0"/>
          <p:nvPr/>
        </p:nvPicPr>
        <p:blipFill rotWithShape="1">
          <a:blip r:embed="rId5">
            <a:alphaModFix/>
          </a:blip>
          <a:srcRect b="0" l="63446" r="0" t="0"/>
          <a:stretch/>
        </p:blipFill>
        <p:spPr>
          <a:xfrm>
            <a:off x="5899911" y="1282750"/>
            <a:ext cx="1613373" cy="2482750"/>
          </a:xfrm>
          <a:prstGeom prst="rect">
            <a:avLst/>
          </a:prstGeom>
          <a:noFill/>
          <a:ln>
            <a:noFill/>
          </a:ln>
        </p:spPr>
      </p:pic>
      <p:cxnSp>
        <p:nvCxnSpPr>
          <p:cNvPr id="1063" name="Google Shape;1063;p91"/>
          <p:cNvCxnSpPr/>
          <p:nvPr/>
        </p:nvCxnSpPr>
        <p:spPr>
          <a:xfrm flipH="1">
            <a:off x="6869950" y="1090975"/>
            <a:ext cx="889800" cy="1329600"/>
          </a:xfrm>
          <a:prstGeom prst="straightConnector1">
            <a:avLst/>
          </a:prstGeom>
          <a:noFill/>
          <a:ln cap="flat" cmpd="sng" w="9525">
            <a:solidFill>
              <a:srgbClr val="FF0000"/>
            </a:solidFill>
            <a:prstDash val="solid"/>
            <a:round/>
            <a:headEnd len="med" w="med" type="none"/>
            <a:tailEnd len="med" w="med" type="triangle"/>
          </a:ln>
        </p:spPr>
      </p:cxnSp>
      <p:sp>
        <p:nvSpPr>
          <p:cNvPr id="1064" name="Google Shape;1064;p91"/>
          <p:cNvSpPr txBox="1"/>
          <p:nvPr/>
        </p:nvSpPr>
        <p:spPr>
          <a:xfrm>
            <a:off x="7513275" y="500550"/>
            <a:ext cx="1748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595457"/>
                </a:solidFill>
                <a:latin typeface="Google Sans"/>
                <a:ea typeface="Google Sans"/>
                <a:cs typeface="Google Sans"/>
                <a:sym typeface="Google Sans"/>
              </a:rPr>
              <a:t>Attendee to take picture in the booth, phone stand to take his place</a:t>
            </a:r>
            <a:endParaRPr b="1"/>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8"/>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8"/>
          <p:cNvSpPr txBox="1"/>
          <p:nvPr/>
        </p:nvSpPr>
        <p:spPr>
          <a:xfrm>
            <a:off x="7443425" y="161550"/>
            <a:ext cx="1686900" cy="5388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FINAL</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03/28/22</a:t>
            </a:r>
            <a:endParaRPr b="1">
              <a:solidFill>
                <a:srgbClr val="ED412D"/>
              </a:solidFill>
              <a:latin typeface="Google Sans"/>
              <a:ea typeface="Google Sans"/>
              <a:cs typeface="Google Sans"/>
              <a:sym typeface="Google Sans"/>
            </a:endParaRPr>
          </a:p>
        </p:txBody>
      </p:sp>
      <p:sp>
        <p:nvSpPr>
          <p:cNvPr id="137" name="Google Shape;137;p28"/>
          <p:cNvSpPr txBox="1"/>
          <p:nvPr/>
        </p:nvSpPr>
        <p:spPr>
          <a:xfrm>
            <a:off x="954325" y="511350"/>
            <a:ext cx="3390900" cy="4002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Event Overview</a:t>
            </a:r>
            <a:endParaRPr b="1" sz="1700">
              <a:solidFill>
                <a:srgbClr val="434343"/>
              </a:solidFill>
              <a:latin typeface="Google Sans"/>
              <a:ea typeface="Google Sans"/>
              <a:cs typeface="Google Sans"/>
              <a:sym typeface="Google Sans"/>
            </a:endParaRPr>
          </a:p>
        </p:txBody>
      </p:sp>
      <p:grpSp>
        <p:nvGrpSpPr>
          <p:cNvPr id="138" name="Google Shape;138;p28"/>
          <p:cNvGrpSpPr/>
          <p:nvPr/>
        </p:nvGrpSpPr>
        <p:grpSpPr>
          <a:xfrm>
            <a:off x="-11800" y="5069575"/>
            <a:ext cx="9155927" cy="90600"/>
            <a:chOff x="-11800" y="5069575"/>
            <a:chExt cx="9155927" cy="90600"/>
          </a:xfrm>
        </p:grpSpPr>
        <p:sp>
          <p:nvSpPr>
            <p:cNvPr id="139" name="Google Shape;139;p28"/>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8"/>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8"/>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8"/>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3" name="Google Shape;143;p28"/>
          <p:cNvPicPr preferRelativeResize="0"/>
          <p:nvPr/>
        </p:nvPicPr>
        <p:blipFill>
          <a:blip r:embed="rId3">
            <a:alphaModFix/>
          </a:blip>
          <a:stretch>
            <a:fillRect/>
          </a:stretch>
        </p:blipFill>
        <p:spPr>
          <a:xfrm>
            <a:off x="1557300" y="1227275"/>
            <a:ext cx="6029379" cy="3391525"/>
          </a:xfrm>
          <a:prstGeom prst="rect">
            <a:avLst/>
          </a:prstGeom>
          <a:noFill/>
          <a:ln>
            <a:noFill/>
          </a:ln>
        </p:spPr>
      </p:pic>
      <p:sp>
        <p:nvSpPr>
          <p:cNvPr id="144" name="Google Shape;144;p28"/>
          <p:cNvSpPr txBox="1"/>
          <p:nvPr/>
        </p:nvSpPr>
        <p:spPr>
          <a:xfrm>
            <a:off x="6679925" y="3502275"/>
            <a:ext cx="3390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2</a:t>
            </a:r>
            <a:endParaRPr>
              <a:solidFill>
                <a:srgbClr val="FF0000"/>
              </a:solidFill>
            </a:endParaRPr>
          </a:p>
        </p:txBody>
      </p:sp>
      <p:sp>
        <p:nvSpPr>
          <p:cNvPr id="145" name="Google Shape;145;p28"/>
          <p:cNvSpPr txBox="1"/>
          <p:nvPr/>
        </p:nvSpPr>
        <p:spPr>
          <a:xfrm>
            <a:off x="6841025" y="4089100"/>
            <a:ext cx="3390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3</a:t>
            </a:r>
            <a:endParaRPr>
              <a:solidFill>
                <a:srgbClr val="FF0000"/>
              </a:solidFill>
            </a:endParaRPr>
          </a:p>
        </p:txBody>
      </p:sp>
      <p:sp>
        <p:nvSpPr>
          <p:cNvPr id="146" name="Google Shape;146;p28"/>
          <p:cNvSpPr txBox="1"/>
          <p:nvPr/>
        </p:nvSpPr>
        <p:spPr>
          <a:xfrm>
            <a:off x="4345225" y="2408250"/>
            <a:ext cx="3390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5</a:t>
            </a:r>
            <a:endParaRPr>
              <a:solidFill>
                <a:srgbClr val="FF0000"/>
              </a:solidFill>
            </a:endParaRPr>
          </a:p>
        </p:txBody>
      </p:sp>
      <p:sp>
        <p:nvSpPr>
          <p:cNvPr id="147" name="Google Shape;147;p28"/>
          <p:cNvSpPr txBox="1"/>
          <p:nvPr/>
        </p:nvSpPr>
        <p:spPr>
          <a:xfrm>
            <a:off x="5859950" y="2630150"/>
            <a:ext cx="3390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4</a:t>
            </a:r>
            <a:endParaRPr>
              <a:solidFill>
                <a:srgbClr val="FF0000"/>
              </a:solidFill>
            </a:endParaRPr>
          </a:p>
        </p:txBody>
      </p:sp>
      <p:sp>
        <p:nvSpPr>
          <p:cNvPr id="148" name="Google Shape;148;p28"/>
          <p:cNvSpPr txBox="1"/>
          <p:nvPr/>
        </p:nvSpPr>
        <p:spPr>
          <a:xfrm>
            <a:off x="2954025" y="1931100"/>
            <a:ext cx="3390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6</a:t>
            </a:r>
            <a:endParaRPr>
              <a:solidFill>
                <a:srgbClr val="FF0000"/>
              </a:solidFill>
            </a:endParaRPr>
          </a:p>
        </p:txBody>
      </p:sp>
      <p:sp>
        <p:nvSpPr>
          <p:cNvPr id="149" name="Google Shape;149;p28"/>
          <p:cNvSpPr txBox="1"/>
          <p:nvPr/>
        </p:nvSpPr>
        <p:spPr>
          <a:xfrm>
            <a:off x="1924825" y="3102075"/>
            <a:ext cx="3390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7</a:t>
            </a:r>
            <a:endParaRPr>
              <a:solidFill>
                <a:srgbClr val="FF0000"/>
              </a:solidFill>
            </a:endParaRPr>
          </a:p>
        </p:txBody>
      </p:sp>
      <p:sp>
        <p:nvSpPr>
          <p:cNvPr id="150" name="Google Shape;150;p28"/>
          <p:cNvSpPr txBox="1"/>
          <p:nvPr/>
        </p:nvSpPr>
        <p:spPr>
          <a:xfrm>
            <a:off x="2002200" y="3999625"/>
            <a:ext cx="3390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8</a:t>
            </a:r>
            <a:endParaRPr>
              <a:solidFill>
                <a:srgbClr val="FF0000"/>
              </a:solidFill>
            </a:endParaRPr>
          </a:p>
        </p:txBody>
      </p:sp>
      <p:sp>
        <p:nvSpPr>
          <p:cNvPr id="151" name="Google Shape;151;p28"/>
          <p:cNvSpPr txBox="1"/>
          <p:nvPr/>
        </p:nvSpPr>
        <p:spPr>
          <a:xfrm>
            <a:off x="7247675" y="3030350"/>
            <a:ext cx="3390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1</a:t>
            </a:r>
            <a:endParaRPr>
              <a:solidFill>
                <a:srgbClr val="FF0000"/>
              </a:solidFill>
            </a:endParaRPr>
          </a:p>
        </p:txBody>
      </p:sp>
      <p:sp>
        <p:nvSpPr>
          <p:cNvPr id="152" name="Google Shape;152;p28"/>
          <p:cNvSpPr txBox="1"/>
          <p:nvPr/>
        </p:nvSpPr>
        <p:spPr>
          <a:xfrm>
            <a:off x="1663200" y="2106300"/>
            <a:ext cx="3390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0000"/>
                </a:solidFill>
              </a:rPr>
              <a:t>9</a:t>
            </a:r>
            <a:endParaRPr>
              <a:solidFill>
                <a:srgbClr val="FF0000"/>
              </a:solidFill>
            </a:endParaRPr>
          </a:p>
        </p:txBody>
      </p:sp>
      <p:sp>
        <p:nvSpPr>
          <p:cNvPr id="153" name="Google Shape;153;p28"/>
          <p:cNvSpPr txBox="1"/>
          <p:nvPr/>
        </p:nvSpPr>
        <p:spPr>
          <a:xfrm>
            <a:off x="64125" y="3249000"/>
            <a:ext cx="1494600" cy="1369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rgbClr val="FF0000"/>
                </a:solidFill>
              </a:rPr>
              <a:t>KEY:</a:t>
            </a:r>
            <a:endParaRPr sz="700">
              <a:solidFill>
                <a:srgbClr val="FF0000"/>
              </a:solidFill>
            </a:endParaRPr>
          </a:p>
          <a:p>
            <a:pPr indent="0" lvl="0" marL="0" rtl="0" algn="l">
              <a:spcBef>
                <a:spcPts val="0"/>
              </a:spcBef>
              <a:spcAft>
                <a:spcPts val="0"/>
              </a:spcAft>
              <a:buNone/>
            </a:pPr>
            <a:r>
              <a:t/>
            </a:r>
            <a:endParaRPr sz="700">
              <a:solidFill>
                <a:srgbClr val="FF0000"/>
              </a:solidFill>
            </a:endParaRPr>
          </a:p>
          <a:p>
            <a:pPr indent="0" lvl="0" marL="0" rtl="0" algn="l">
              <a:spcBef>
                <a:spcPts val="0"/>
              </a:spcBef>
              <a:spcAft>
                <a:spcPts val="0"/>
              </a:spcAft>
              <a:buNone/>
            </a:pPr>
            <a:r>
              <a:rPr lang="en" sz="700">
                <a:solidFill>
                  <a:srgbClr val="FF0000"/>
                </a:solidFill>
              </a:rPr>
              <a:t>1 - Valet Drop-off</a:t>
            </a:r>
            <a:endParaRPr sz="700">
              <a:solidFill>
                <a:srgbClr val="FF0000"/>
              </a:solidFill>
            </a:endParaRPr>
          </a:p>
          <a:p>
            <a:pPr indent="0" lvl="0" marL="0" rtl="0" algn="l">
              <a:spcBef>
                <a:spcPts val="0"/>
              </a:spcBef>
              <a:spcAft>
                <a:spcPts val="0"/>
              </a:spcAft>
              <a:buNone/>
            </a:pPr>
            <a:r>
              <a:rPr lang="en" sz="700">
                <a:solidFill>
                  <a:srgbClr val="FF0000"/>
                </a:solidFill>
              </a:rPr>
              <a:t>2 - Check-in</a:t>
            </a:r>
            <a:endParaRPr sz="700">
              <a:solidFill>
                <a:srgbClr val="FF0000"/>
              </a:solidFill>
            </a:endParaRPr>
          </a:p>
          <a:p>
            <a:pPr indent="0" lvl="0" marL="0" rtl="0" algn="l">
              <a:spcBef>
                <a:spcPts val="0"/>
              </a:spcBef>
              <a:spcAft>
                <a:spcPts val="0"/>
              </a:spcAft>
              <a:buNone/>
            </a:pPr>
            <a:r>
              <a:rPr lang="en" sz="700">
                <a:solidFill>
                  <a:srgbClr val="FF0000"/>
                </a:solidFill>
              </a:rPr>
              <a:t>3 - Seen in Power</a:t>
            </a:r>
            <a:endParaRPr sz="700">
              <a:solidFill>
                <a:srgbClr val="FF0000"/>
              </a:solidFill>
            </a:endParaRPr>
          </a:p>
          <a:p>
            <a:pPr indent="0" lvl="0" marL="0" rtl="0" algn="l">
              <a:spcBef>
                <a:spcPts val="0"/>
              </a:spcBef>
              <a:spcAft>
                <a:spcPts val="0"/>
              </a:spcAft>
              <a:buNone/>
            </a:pPr>
            <a:r>
              <a:rPr lang="en" sz="700">
                <a:solidFill>
                  <a:srgbClr val="FF0000"/>
                </a:solidFill>
              </a:rPr>
              <a:t>4 - Seen in Color</a:t>
            </a:r>
            <a:endParaRPr sz="700">
              <a:solidFill>
                <a:srgbClr val="FF0000"/>
              </a:solidFill>
            </a:endParaRPr>
          </a:p>
          <a:p>
            <a:pPr indent="0" lvl="0" marL="0" rtl="0" algn="l">
              <a:spcBef>
                <a:spcPts val="0"/>
              </a:spcBef>
              <a:spcAft>
                <a:spcPts val="0"/>
              </a:spcAft>
              <a:buNone/>
            </a:pPr>
            <a:r>
              <a:rPr lang="en" sz="700">
                <a:solidFill>
                  <a:srgbClr val="FF0000"/>
                </a:solidFill>
              </a:rPr>
              <a:t>5 - Seen in Focus</a:t>
            </a:r>
            <a:endParaRPr sz="700">
              <a:solidFill>
                <a:srgbClr val="FF0000"/>
              </a:solidFill>
            </a:endParaRPr>
          </a:p>
          <a:p>
            <a:pPr indent="0" lvl="0" marL="0" rtl="0" algn="l">
              <a:spcBef>
                <a:spcPts val="0"/>
              </a:spcBef>
              <a:spcAft>
                <a:spcPts val="0"/>
              </a:spcAft>
              <a:buNone/>
            </a:pPr>
            <a:r>
              <a:rPr lang="en" sz="700">
                <a:solidFill>
                  <a:srgbClr val="FF0000"/>
                </a:solidFill>
              </a:rPr>
              <a:t>6 - Seen as You See Yourself</a:t>
            </a:r>
            <a:endParaRPr sz="700">
              <a:solidFill>
                <a:srgbClr val="FF0000"/>
              </a:solidFill>
            </a:endParaRPr>
          </a:p>
          <a:p>
            <a:pPr indent="0" lvl="0" marL="0" rtl="0" algn="l">
              <a:spcBef>
                <a:spcPts val="0"/>
              </a:spcBef>
              <a:spcAft>
                <a:spcPts val="0"/>
              </a:spcAft>
              <a:buNone/>
            </a:pPr>
            <a:r>
              <a:rPr lang="en" sz="700">
                <a:solidFill>
                  <a:srgbClr val="FF0000"/>
                </a:solidFill>
              </a:rPr>
              <a:t>7 - Gifting</a:t>
            </a:r>
            <a:endParaRPr sz="700">
              <a:solidFill>
                <a:srgbClr val="FF0000"/>
              </a:solidFill>
            </a:endParaRPr>
          </a:p>
          <a:p>
            <a:pPr indent="0" lvl="0" marL="0" rtl="0" algn="l">
              <a:spcBef>
                <a:spcPts val="0"/>
              </a:spcBef>
              <a:spcAft>
                <a:spcPts val="0"/>
              </a:spcAft>
              <a:buNone/>
            </a:pPr>
            <a:r>
              <a:rPr lang="en" sz="700">
                <a:solidFill>
                  <a:srgbClr val="FF0000"/>
                </a:solidFill>
              </a:rPr>
              <a:t>8 - Restrooms</a:t>
            </a:r>
            <a:endParaRPr sz="700">
              <a:solidFill>
                <a:srgbClr val="FF0000"/>
              </a:solidFill>
            </a:endParaRPr>
          </a:p>
          <a:p>
            <a:pPr indent="0" lvl="0" marL="0" rtl="0" algn="l">
              <a:spcBef>
                <a:spcPts val="0"/>
              </a:spcBef>
              <a:spcAft>
                <a:spcPts val="0"/>
              </a:spcAft>
              <a:buNone/>
            </a:pPr>
            <a:r>
              <a:rPr lang="en" sz="700">
                <a:solidFill>
                  <a:srgbClr val="FF0000"/>
                </a:solidFill>
              </a:rPr>
              <a:t>9 - Valet Pick-up</a:t>
            </a:r>
            <a:endParaRPr sz="70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9"/>
          <p:cNvSpPr/>
          <p:nvPr/>
        </p:nvSpPr>
        <p:spPr>
          <a:xfrm>
            <a:off x="7429625" y="0"/>
            <a:ext cx="1714500" cy="861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9"/>
          <p:cNvSpPr txBox="1"/>
          <p:nvPr/>
        </p:nvSpPr>
        <p:spPr>
          <a:xfrm>
            <a:off x="7443425" y="161550"/>
            <a:ext cx="1686900" cy="723300"/>
          </a:xfrm>
          <a:prstGeom prst="rect">
            <a:avLst/>
          </a:prstGeom>
          <a:noFill/>
          <a:ln>
            <a:noFill/>
          </a:ln>
        </p:spPr>
        <p:txBody>
          <a:bodyPr anchorCtr="0" anchor="t" bIns="91425" lIns="0" spcFirstLastPara="1" rIns="91425" wrap="square" tIns="0">
            <a:spAutoFit/>
          </a:bodyPr>
          <a:lstStyle/>
          <a:p>
            <a:pPr indent="0" lvl="0" marL="0" rtl="0" algn="ctr">
              <a:spcBef>
                <a:spcPts val="0"/>
              </a:spcBef>
              <a:spcAft>
                <a:spcPts val="0"/>
              </a:spcAft>
              <a:buNone/>
            </a:pPr>
            <a:r>
              <a:rPr b="1" lang="en" sz="1700">
                <a:solidFill>
                  <a:srgbClr val="ED412D"/>
                </a:solidFill>
                <a:latin typeface="Google Sans"/>
                <a:ea typeface="Google Sans"/>
                <a:cs typeface="Google Sans"/>
                <a:sym typeface="Google Sans"/>
              </a:rPr>
              <a:t>WIP</a:t>
            </a:r>
            <a:endParaRPr b="1" sz="1700">
              <a:solidFill>
                <a:srgbClr val="ED412D"/>
              </a:solidFill>
              <a:latin typeface="Google Sans"/>
              <a:ea typeface="Google Sans"/>
              <a:cs typeface="Google Sans"/>
              <a:sym typeface="Google Sans"/>
            </a:endParaRPr>
          </a:p>
          <a:p>
            <a:pPr indent="0" lvl="0" marL="0" rtl="0" algn="ctr">
              <a:spcBef>
                <a:spcPts val="0"/>
              </a:spcBef>
              <a:spcAft>
                <a:spcPts val="0"/>
              </a:spcAft>
              <a:buNone/>
            </a:pPr>
            <a:r>
              <a:rPr lang="en" sz="1200">
                <a:solidFill>
                  <a:srgbClr val="ED412D"/>
                </a:solidFill>
                <a:latin typeface="Google Sans"/>
                <a:ea typeface="Google Sans"/>
                <a:cs typeface="Google Sans"/>
                <a:sym typeface="Google Sans"/>
              </a:rPr>
              <a:t>to be updated 03/29/22</a:t>
            </a:r>
            <a:endParaRPr b="1">
              <a:solidFill>
                <a:srgbClr val="ED412D"/>
              </a:solidFill>
              <a:latin typeface="Google Sans"/>
              <a:ea typeface="Google Sans"/>
              <a:cs typeface="Google Sans"/>
              <a:sym typeface="Google Sans"/>
            </a:endParaRPr>
          </a:p>
        </p:txBody>
      </p:sp>
      <p:sp>
        <p:nvSpPr>
          <p:cNvPr id="160" name="Google Shape;160;p29"/>
          <p:cNvSpPr txBox="1"/>
          <p:nvPr/>
        </p:nvSpPr>
        <p:spPr>
          <a:xfrm>
            <a:off x="954325" y="892350"/>
            <a:ext cx="7170000" cy="861900"/>
          </a:xfrm>
          <a:prstGeom prst="rect">
            <a:avLst/>
          </a:prstGeom>
          <a:noFill/>
          <a:ln>
            <a:noFill/>
          </a:ln>
        </p:spPr>
        <p:txBody>
          <a:bodyPr anchorCtr="0" anchor="t" bIns="91425" lIns="0" spcFirstLastPara="1" rIns="91425" wrap="square" tIns="0">
            <a:spAutoFit/>
          </a:bodyPr>
          <a:lstStyle/>
          <a:p>
            <a:pPr indent="0" lvl="0" marL="0" rtl="0" algn="l">
              <a:spcBef>
                <a:spcPts val="0"/>
              </a:spcBef>
              <a:spcAft>
                <a:spcPts val="0"/>
              </a:spcAft>
              <a:buNone/>
            </a:pPr>
            <a:r>
              <a:rPr b="1" lang="en" sz="2000">
                <a:solidFill>
                  <a:srgbClr val="434343"/>
                </a:solidFill>
                <a:latin typeface="Google Sans"/>
                <a:ea typeface="Google Sans"/>
                <a:cs typeface="Google Sans"/>
                <a:sym typeface="Google Sans"/>
              </a:rPr>
              <a:t>Guest Experience</a:t>
            </a:r>
            <a:endParaRPr b="1" sz="2000">
              <a:solidFill>
                <a:srgbClr val="434343"/>
              </a:solidFill>
              <a:latin typeface="Google Sans"/>
              <a:ea typeface="Google Sans"/>
              <a:cs typeface="Google Sans"/>
              <a:sym typeface="Google Sans"/>
            </a:endParaRPr>
          </a:p>
          <a:p>
            <a:pPr indent="0" lvl="0" marL="0" rtl="0" algn="l">
              <a:spcBef>
                <a:spcPts val="0"/>
              </a:spcBef>
              <a:spcAft>
                <a:spcPts val="0"/>
              </a:spcAft>
              <a:buNone/>
            </a:pPr>
            <a:r>
              <a:rPr lang="en" sz="1500">
                <a:solidFill>
                  <a:srgbClr val="595457"/>
                </a:solidFill>
                <a:latin typeface="Google Sans"/>
                <a:ea typeface="Google Sans"/>
                <a:cs typeface="Google Sans"/>
                <a:sym typeface="Google Sans"/>
              </a:rPr>
              <a:t>Insightful, concise content and experiences that speak to the impact of image equity on and for communities of color.</a:t>
            </a:r>
            <a:endParaRPr b="1" sz="1700">
              <a:solidFill>
                <a:srgbClr val="434343"/>
              </a:solidFill>
              <a:latin typeface="Google Sans"/>
              <a:ea typeface="Google Sans"/>
              <a:cs typeface="Google Sans"/>
              <a:sym typeface="Google Sans"/>
            </a:endParaRPr>
          </a:p>
        </p:txBody>
      </p:sp>
      <p:sp>
        <p:nvSpPr>
          <p:cNvPr id="161" name="Google Shape;161;p29"/>
          <p:cNvSpPr/>
          <p:nvPr/>
        </p:nvSpPr>
        <p:spPr>
          <a:xfrm>
            <a:off x="582825" y="2334325"/>
            <a:ext cx="409200" cy="409200"/>
          </a:xfrm>
          <a:prstGeom prst="ellipse">
            <a:avLst/>
          </a:prstGeom>
          <a:solidFill>
            <a:srgbClr val="D9D9D9"/>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900"/>
              <a:buFont typeface="Helvetica Neue Light"/>
              <a:buNone/>
            </a:pPr>
            <a:r>
              <a:rPr lang="en" sz="1900">
                <a:latin typeface="Google Sans"/>
                <a:ea typeface="Google Sans"/>
                <a:cs typeface="Google Sans"/>
                <a:sym typeface="Google Sans"/>
              </a:rPr>
              <a:t>1</a:t>
            </a:r>
            <a:endParaRPr i="0" sz="1900" u="none" cap="none" strike="noStrike">
              <a:solidFill>
                <a:srgbClr val="000000"/>
              </a:solidFill>
              <a:latin typeface="Google Sans"/>
              <a:ea typeface="Google Sans"/>
              <a:cs typeface="Google Sans"/>
              <a:sym typeface="Google Sans"/>
            </a:endParaRPr>
          </a:p>
        </p:txBody>
      </p:sp>
      <p:grpSp>
        <p:nvGrpSpPr>
          <p:cNvPr id="162" name="Google Shape;162;p29"/>
          <p:cNvGrpSpPr/>
          <p:nvPr/>
        </p:nvGrpSpPr>
        <p:grpSpPr>
          <a:xfrm>
            <a:off x="954325" y="2216757"/>
            <a:ext cx="737052" cy="36077"/>
            <a:chOff x="-11800" y="5069575"/>
            <a:chExt cx="9155927" cy="90600"/>
          </a:xfrm>
        </p:grpSpPr>
        <p:sp>
          <p:nvSpPr>
            <p:cNvPr id="163" name="Google Shape;163;p29"/>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9"/>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9"/>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9"/>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9"/>
          <p:cNvSpPr/>
          <p:nvPr/>
        </p:nvSpPr>
        <p:spPr>
          <a:xfrm>
            <a:off x="1021350" y="2458438"/>
            <a:ext cx="1434300" cy="205800"/>
          </a:xfrm>
          <a:prstGeom prst="rect">
            <a:avLst/>
          </a:prstGeom>
          <a:noFill/>
          <a:ln>
            <a:noFill/>
          </a:ln>
        </p:spPr>
        <p:txBody>
          <a:bodyPr anchorCtr="0" anchor="t" bIns="17150" lIns="17150" spcFirstLastPara="1" rIns="17150" wrap="square" tIns="17150">
            <a:noAutofit/>
          </a:bodyPr>
          <a:lstStyle/>
          <a:p>
            <a:pPr indent="0" lvl="0" marL="0" marR="0" rtl="0" algn="l">
              <a:lnSpc>
                <a:spcPct val="100000"/>
              </a:lnSpc>
              <a:spcBef>
                <a:spcPts val="0"/>
              </a:spcBef>
              <a:spcAft>
                <a:spcPts val="0"/>
              </a:spcAft>
              <a:buClr>
                <a:srgbClr val="595457"/>
              </a:buClr>
              <a:buSzPts val="300"/>
              <a:buFont typeface="Montserrat Light"/>
              <a:buNone/>
            </a:pPr>
            <a:r>
              <a:rPr b="1" lang="en" sz="1000">
                <a:solidFill>
                  <a:srgbClr val="595457"/>
                </a:solidFill>
                <a:latin typeface="Google Sans"/>
                <a:ea typeface="Google Sans"/>
                <a:cs typeface="Google Sans"/>
                <a:sym typeface="Google Sans"/>
              </a:rPr>
              <a:t>Entry Lounge </a:t>
            </a:r>
            <a:endParaRPr sz="10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rPr lang="en" sz="1000">
                <a:solidFill>
                  <a:srgbClr val="595457"/>
                </a:solidFill>
                <a:latin typeface="Google Sans"/>
                <a:ea typeface="Google Sans"/>
                <a:cs typeface="Google Sans"/>
                <a:sym typeface="Google Sans"/>
              </a:rPr>
              <a:t>Welcome guests into space with event title, graphics, etc.</a:t>
            </a:r>
            <a:endParaRPr sz="10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595457"/>
              </a:solidFill>
              <a:latin typeface="Google Sans"/>
              <a:ea typeface="Google Sans"/>
              <a:cs typeface="Google Sans"/>
              <a:sym typeface="Google Sans"/>
            </a:endParaRPr>
          </a:p>
          <a:p>
            <a:pPr indent="0" lvl="0" marL="0" marR="0" rtl="0" algn="l">
              <a:lnSpc>
                <a:spcPct val="100000"/>
              </a:lnSpc>
              <a:spcBef>
                <a:spcPts val="0"/>
              </a:spcBef>
              <a:spcAft>
                <a:spcPts val="0"/>
              </a:spcAft>
              <a:buClr>
                <a:srgbClr val="595457"/>
              </a:buClr>
              <a:buSzPts val="300"/>
              <a:buFont typeface="Montserrat Light"/>
              <a:buNone/>
            </a:pPr>
            <a:r>
              <a:t/>
            </a:r>
            <a:endParaRPr sz="1000">
              <a:solidFill>
                <a:srgbClr val="595457"/>
              </a:solidFill>
              <a:latin typeface="Google Sans"/>
              <a:ea typeface="Google Sans"/>
              <a:cs typeface="Google Sans"/>
              <a:sym typeface="Google Sans"/>
            </a:endParaRPr>
          </a:p>
        </p:txBody>
      </p:sp>
      <p:grpSp>
        <p:nvGrpSpPr>
          <p:cNvPr id="168" name="Google Shape;168;p29"/>
          <p:cNvGrpSpPr/>
          <p:nvPr/>
        </p:nvGrpSpPr>
        <p:grpSpPr>
          <a:xfrm>
            <a:off x="-11800" y="5069575"/>
            <a:ext cx="9155927" cy="90600"/>
            <a:chOff x="-11800" y="5069575"/>
            <a:chExt cx="9155927" cy="90600"/>
          </a:xfrm>
        </p:grpSpPr>
        <p:sp>
          <p:nvSpPr>
            <p:cNvPr id="169" name="Google Shape;169;p29"/>
            <p:cNvSpPr/>
            <p:nvPr/>
          </p:nvSpPr>
          <p:spPr>
            <a:xfrm rot="-5400000">
              <a:off x="1087400" y="3970375"/>
              <a:ext cx="90600" cy="2289000"/>
            </a:xfrm>
            <a:prstGeom prst="rect">
              <a:avLst/>
            </a:prstGeom>
            <a:solidFill>
              <a:srgbClr val="1F8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9"/>
            <p:cNvSpPr/>
            <p:nvPr/>
          </p:nvSpPr>
          <p:spPr>
            <a:xfrm rot="-5400000">
              <a:off x="3376309" y="3970375"/>
              <a:ext cx="90600" cy="2289000"/>
            </a:xfrm>
            <a:prstGeom prst="rect">
              <a:avLst/>
            </a:prstGeom>
            <a:solidFill>
              <a:srgbClr val="ECB1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9"/>
            <p:cNvSpPr/>
            <p:nvPr/>
          </p:nvSpPr>
          <p:spPr>
            <a:xfrm rot="-5400000">
              <a:off x="5665318" y="3970375"/>
              <a:ext cx="90600" cy="2289000"/>
            </a:xfrm>
            <a:prstGeom prst="rect">
              <a:avLst/>
            </a:prstGeom>
            <a:solidFill>
              <a:srgbClr val="ED41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p:nvPr/>
          </p:nvSpPr>
          <p:spPr>
            <a:xfrm rot="-5400000">
              <a:off x="7954327" y="3970375"/>
              <a:ext cx="90600" cy="2289000"/>
            </a:xfrm>
            <a:prstGeom prst="rect">
              <a:avLst/>
            </a:prstGeom>
            <a:solidFill>
              <a:srgbClr val="2BA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3" name="Google Shape;173;p29"/>
          <p:cNvPicPr preferRelativeResize="0"/>
          <p:nvPr/>
        </p:nvPicPr>
        <p:blipFill>
          <a:blip r:embed="rId3">
            <a:alphaModFix/>
          </a:blip>
          <a:stretch>
            <a:fillRect/>
          </a:stretch>
        </p:blipFill>
        <p:spPr>
          <a:xfrm>
            <a:off x="2319225" y="2156763"/>
            <a:ext cx="3748352" cy="2346374"/>
          </a:xfrm>
          <a:prstGeom prst="rect">
            <a:avLst/>
          </a:prstGeom>
          <a:noFill/>
          <a:ln>
            <a:noFill/>
          </a:ln>
        </p:spPr>
      </p:pic>
      <p:pic>
        <p:nvPicPr>
          <p:cNvPr id="174" name="Google Shape;174;p29"/>
          <p:cNvPicPr preferRelativeResize="0"/>
          <p:nvPr/>
        </p:nvPicPr>
        <p:blipFill rotWithShape="1">
          <a:blip r:embed="rId4">
            <a:alphaModFix/>
          </a:blip>
          <a:srcRect b="0" l="1806" r="0" t="0"/>
          <a:stretch/>
        </p:blipFill>
        <p:spPr>
          <a:xfrm>
            <a:off x="6200450" y="1946250"/>
            <a:ext cx="2712799" cy="276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